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0" r:id="rId6"/>
    <p:sldId id="261" r:id="rId7"/>
    <p:sldId id="324" r:id="rId8"/>
    <p:sldId id="325" r:id="rId9"/>
    <p:sldId id="326" r:id="rId10"/>
    <p:sldId id="327" r:id="rId11"/>
    <p:sldId id="328" r:id="rId12"/>
    <p:sldId id="329" r:id="rId13"/>
    <p:sldId id="331" r:id="rId14"/>
    <p:sldId id="332" r:id="rId15"/>
    <p:sldId id="334" r:id="rId16"/>
    <p:sldId id="333" r:id="rId17"/>
    <p:sldId id="335" r:id="rId18"/>
    <p:sldId id="336" r:id="rId19"/>
    <p:sldId id="337" r:id="rId20"/>
    <p:sldId id="344" r:id="rId21"/>
    <p:sldId id="338" r:id="rId22"/>
    <p:sldId id="339" r:id="rId23"/>
    <p:sldId id="345" r:id="rId24"/>
    <p:sldId id="340" r:id="rId25"/>
    <p:sldId id="341" r:id="rId26"/>
    <p:sldId id="346" r:id="rId27"/>
    <p:sldId id="342" r:id="rId28"/>
    <p:sldId id="343" r:id="rId29"/>
    <p:sldId id="347" r:id="rId30"/>
    <p:sldId id="348" r:id="rId31"/>
    <p:sldId id="279" r:id="rId32"/>
    <p:sldId id="283" r:id="rId33"/>
    <p:sldId id="306" r:id="rId34"/>
    <p:sldId id="307" r:id="rId35"/>
    <p:sldId id="310" r:id="rId36"/>
    <p:sldId id="284" r:id="rId37"/>
    <p:sldId id="263" r:id="rId38"/>
    <p:sldId id="29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546"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DDD6A-9BDA-40AA-B150-2CA2D195276E}" type="datetimeFigureOut">
              <a:rPr lang="ru-RU" smtClean="0"/>
              <a:t>27.10.2020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E9CC4-A1E3-438B-902C-734C46137FC5}" type="slidenum">
              <a:rPr lang="ru-RU" smtClean="0"/>
              <a:t>‹#›</a:t>
            </a:fld>
            <a:endParaRPr lang="ru-RU"/>
          </a:p>
        </p:txBody>
      </p:sp>
    </p:spTree>
    <p:extLst>
      <p:ext uri="{BB962C8B-B14F-4D97-AF65-F5344CB8AC3E}">
        <p14:creationId xmlns:p14="http://schemas.microsoft.com/office/powerpoint/2010/main" val="60953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4408CA-4848-48AE-9A36-2A6C1824BEBF}" type="slidenum">
              <a:rPr lang="ru-RU" smtClean="0"/>
              <a:t>31</a:t>
            </a:fld>
            <a:endParaRPr lang="ru-RU"/>
          </a:p>
        </p:txBody>
      </p:sp>
    </p:spTree>
    <p:extLst>
      <p:ext uri="{BB962C8B-B14F-4D97-AF65-F5344CB8AC3E}">
        <p14:creationId xmlns:p14="http://schemas.microsoft.com/office/powerpoint/2010/main" val="129903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4408CA-4848-48AE-9A36-2A6C1824BEBF}" type="slidenum">
              <a:rPr lang="ru-RU" smtClean="0"/>
              <a:t>36</a:t>
            </a:fld>
            <a:endParaRPr lang="ru-RU"/>
          </a:p>
        </p:txBody>
      </p:sp>
    </p:spTree>
    <p:extLst>
      <p:ext uri="{BB962C8B-B14F-4D97-AF65-F5344CB8AC3E}">
        <p14:creationId xmlns:p14="http://schemas.microsoft.com/office/powerpoint/2010/main" val="3122958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70DA34D-1253-4A9A-BC41-C1E9D7C9FD48}" type="datetimeFigureOut">
              <a:rPr lang="ru-RU" smtClean="0"/>
              <a:t>27.10.2020</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247014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0DA34D-1253-4A9A-BC41-C1E9D7C9FD48}"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157443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0DA34D-1253-4A9A-BC41-C1E9D7C9FD48}"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144224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0DA34D-1253-4A9A-BC41-C1E9D7C9FD48}"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890EF-AD43-49DF-BB24-44E9AAAF7EE6}"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80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0DA34D-1253-4A9A-BC41-C1E9D7C9FD48}"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21843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70DA34D-1253-4A9A-BC41-C1E9D7C9FD48}" type="datetimeFigureOut">
              <a:rPr lang="ru-RU" smtClean="0"/>
              <a:t>27.10.2020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3176520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70DA34D-1253-4A9A-BC41-C1E9D7C9FD48}" type="datetimeFigureOut">
              <a:rPr lang="ru-RU" smtClean="0"/>
              <a:t>27.10.2020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141669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0DA34D-1253-4A9A-BC41-C1E9D7C9FD48}"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37939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0DA34D-1253-4A9A-BC41-C1E9D7C9FD48}"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89554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0DA34D-1253-4A9A-BC41-C1E9D7C9FD48}"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107077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0DA34D-1253-4A9A-BC41-C1E9D7C9FD48}"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196528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70DA34D-1253-4A9A-BC41-C1E9D7C9FD48}"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156569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0DA34D-1253-4A9A-BC41-C1E9D7C9FD48}" type="datetimeFigureOut">
              <a:rPr lang="ru-RU" smtClean="0"/>
              <a:t>27.10.2020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105162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70DA34D-1253-4A9A-BC41-C1E9D7C9FD48}" type="datetimeFigureOut">
              <a:rPr lang="ru-RU" smtClean="0"/>
              <a:t>27.10.2020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353260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DA34D-1253-4A9A-BC41-C1E9D7C9FD48}" type="datetimeFigureOut">
              <a:rPr lang="ru-RU" smtClean="0"/>
              <a:t>27.10.2020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239252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0DA34D-1253-4A9A-BC41-C1E9D7C9FD48}"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194582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0DA34D-1253-4A9A-BC41-C1E9D7C9FD48}"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890EF-AD43-49DF-BB24-44E9AAAF7EE6}" type="slidenum">
              <a:rPr lang="ru-RU" smtClean="0"/>
              <a:t>‹#›</a:t>
            </a:fld>
            <a:endParaRPr lang="ru-RU"/>
          </a:p>
        </p:txBody>
      </p:sp>
    </p:spTree>
    <p:extLst>
      <p:ext uri="{BB962C8B-B14F-4D97-AF65-F5344CB8AC3E}">
        <p14:creationId xmlns:p14="http://schemas.microsoft.com/office/powerpoint/2010/main" val="89817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DA34D-1253-4A9A-BC41-C1E9D7C9FD48}" type="datetimeFigureOut">
              <a:rPr lang="ru-RU" smtClean="0"/>
              <a:t>27.10.2020</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D890EF-AD43-49DF-BB24-44E9AAAF7EE6}" type="slidenum">
              <a:rPr lang="ru-RU" smtClean="0"/>
              <a:t>‹#›</a:t>
            </a:fld>
            <a:endParaRPr lang="ru-RU"/>
          </a:p>
        </p:txBody>
      </p:sp>
    </p:spTree>
    <p:extLst>
      <p:ext uri="{BB962C8B-B14F-4D97-AF65-F5344CB8AC3E}">
        <p14:creationId xmlns:p14="http://schemas.microsoft.com/office/powerpoint/2010/main" val="21489261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hyperlink" Target="http://social.ligainternet.ru/" TargetMode="External"/><Relationship Id="rId3" Type="http://schemas.openxmlformats.org/officeDocument/2006/relationships/image" Target="../media/image20.jpeg"/><Relationship Id="rId7" Type="http://schemas.openxmlformats.org/officeDocument/2006/relationships/hyperlink" Target="http://www.ligainternet.ru/encyclopedia-of-security/included-white-list.php" TargetMode="External"/><Relationship Id="rId12"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hyperlink" Target="http://www.ligainternet.ru/hotline/" TargetMode="External"/><Relationship Id="rId11" Type="http://schemas.openxmlformats.org/officeDocument/2006/relationships/image" Target="../media/image22.jpeg"/><Relationship Id="rId5" Type="http://schemas.openxmlformats.org/officeDocument/2006/relationships/hyperlink" Target="http://eais.rkn.gov.ru/" TargetMode="External"/><Relationship Id="rId10" Type="http://schemas.openxmlformats.org/officeDocument/2006/relationships/hyperlink" Target="http://www.ligainternet.ru/encyclopedia-of-security/" TargetMode="External"/><Relationship Id="rId4" Type="http://schemas.openxmlformats.org/officeDocument/2006/relationships/image" Target="../media/image21.jpeg"/><Relationship Id="rId9" Type="http://schemas.openxmlformats.org/officeDocument/2006/relationships/hyperlink" Target="http://www.ligainternet.ru/proxy"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722980D1-EECF-4306-A5CE-0B2BA84337A1}"/>
              </a:ext>
            </a:extLst>
          </p:cNvPr>
          <p:cNvSpPr>
            <a:spLocks noGrp="1"/>
          </p:cNvSpPr>
          <p:nvPr>
            <p:ph type="ctrTitle"/>
          </p:nvPr>
        </p:nvSpPr>
        <p:spPr>
          <a:xfrm>
            <a:off x="1761506" y="2177514"/>
            <a:ext cx="9144000" cy="1253651"/>
          </a:xfrm>
        </p:spPr>
        <p:txBody>
          <a:bodyPr>
            <a:noAutofit/>
          </a:bodyPr>
          <a:lstStyle/>
          <a:p>
            <a:pPr algn="ctr"/>
            <a:r>
              <a:rPr lang="ru-RU" sz="3600" b="1" dirty="0">
                <a:solidFill>
                  <a:schemeClr val="bg1"/>
                </a:solidFill>
                <a:effectLst>
                  <a:outerShdw blurRad="38100" dist="38100" dir="2700000" algn="tl">
                    <a:srgbClr val="000000">
                      <a:alpha val="43137"/>
                    </a:srgbClr>
                  </a:outerShdw>
                </a:effectLst>
                <a:latin typeface="Segoe Print" panose="02000600000000000000" pitchFamily="2" charset="0"/>
              </a:rPr>
              <a:t>Безопасность в сети Интернет</a:t>
            </a:r>
          </a:p>
        </p:txBody>
      </p:sp>
      <p:sp>
        <p:nvSpPr>
          <p:cNvPr id="3" name="Подзаголовок 2">
            <a:extLst>
              <a:ext uri="{FF2B5EF4-FFF2-40B4-BE49-F238E27FC236}">
                <a16:creationId xmlns:a16="http://schemas.microsoft.com/office/drawing/2014/main" xmlns="" id="{6410CEA0-4C79-4A3A-ADB3-D38110E198BE}"/>
              </a:ext>
            </a:extLst>
          </p:cNvPr>
          <p:cNvSpPr>
            <a:spLocks noGrp="1"/>
          </p:cNvSpPr>
          <p:nvPr>
            <p:ph type="subTitle" idx="1"/>
          </p:nvPr>
        </p:nvSpPr>
        <p:spPr>
          <a:xfrm>
            <a:off x="7160943" y="4855689"/>
            <a:ext cx="4619379" cy="1655762"/>
          </a:xfrm>
        </p:spPr>
        <p:txBody>
          <a:bodyPr>
            <a:normAutofit fontScale="92500" lnSpcReduction="20000"/>
          </a:bodyPr>
          <a:lstStyle/>
          <a:p>
            <a:r>
              <a:rPr lang="ru-RU" dirty="0"/>
              <a:t>Подготовил: ОТВЕТСТВЕННЫЙ по </a:t>
            </a:r>
          </a:p>
          <a:p>
            <a:r>
              <a:rPr lang="ru-RU" dirty="0"/>
              <a:t>информационной безопасности </a:t>
            </a:r>
          </a:p>
          <a:p>
            <a:r>
              <a:rPr lang="ru-RU" dirty="0"/>
              <a:t>ФГБОУ ВО КГУ им. К. Э. Циолковского</a:t>
            </a:r>
          </a:p>
          <a:p>
            <a:r>
              <a:rPr lang="ru-RU" dirty="0"/>
              <a:t>Соколов Н.В.</a:t>
            </a:r>
          </a:p>
          <a:p>
            <a:endParaRPr lang="ru-RU" dirty="0"/>
          </a:p>
        </p:txBody>
      </p:sp>
    </p:spTree>
    <p:extLst>
      <p:ext uri="{BB962C8B-B14F-4D97-AF65-F5344CB8AC3E}">
        <p14:creationId xmlns:p14="http://schemas.microsoft.com/office/powerpoint/2010/main" val="171834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96003"/>
            <a:ext cx="9905998" cy="1478570"/>
          </a:xfrm>
        </p:spPr>
        <p:txBody>
          <a:bodyPr/>
          <a:lstStyle/>
          <a:p>
            <a:pPr algn="ctr"/>
            <a:r>
              <a:rPr lang="ru-RU" b="1" dirty="0">
                <a:solidFill>
                  <a:srgbClr val="C00000"/>
                </a:solidFill>
              </a:rPr>
              <a:t>Блокировки контента</a:t>
            </a:r>
            <a:endParaRPr lang="ru-RU" dirty="0">
              <a:solidFill>
                <a:srgbClr val="C00000"/>
              </a:solidFill>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8500" y="1972470"/>
            <a:ext cx="57150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10</a:t>
            </a:fld>
            <a:endParaRPr lang="ru-RU"/>
          </a:p>
        </p:txBody>
      </p:sp>
    </p:spTree>
    <p:extLst>
      <p:ext uri="{BB962C8B-B14F-4D97-AF65-F5344CB8AC3E}">
        <p14:creationId xmlns:p14="http://schemas.microsoft.com/office/powerpoint/2010/main" val="133922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133464"/>
            <a:ext cx="9905998" cy="1478570"/>
          </a:xfrm>
        </p:spPr>
        <p:txBody>
          <a:bodyPr/>
          <a:lstStyle/>
          <a:p>
            <a:pPr algn="ctr"/>
            <a:r>
              <a:rPr lang="en-US" b="1" dirty="0">
                <a:solidFill>
                  <a:srgbClr val="C00000"/>
                </a:solidFill>
              </a:rPr>
              <a:t>Trojan Encoder</a:t>
            </a:r>
            <a:endParaRPr lang="ru-RU" dirty="0">
              <a:solidFill>
                <a:srgbClr val="C00000"/>
              </a:solidFill>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07568" y="1376773"/>
            <a:ext cx="8028892" cy="530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11</a:t>
            </a:fld>
            <a:endParaRPr lang="ru-RU"/>
          </a:p>
        </p:txBody>
      </p:sp>
    </p:spTree>
    <p:extLst>
      <p:ext uri="{BB962C8B-B14F-4D97-AF65-F5344CB8AC3E}">
        <p14:creationId xmlns:p14="http://schemas.microsoft.com/office/powerpoint/2010/main" val="343290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238508"/>
            <a:ext cx="9905998" cy="1478570"/>
          </a:xfrm>
        </p:spPr>
        <p:txBody>
          <a:bodyPr/>
          <a:lstStyle/>
          <a:p>
            <a:pPr algn="ctr"/>
            <a:r>
              <a:rPr lang="ru-RU" b="1" dirty="0">
                <a:solidFill>
                  <a:srgbClr val="C00000"/>
                </a:solidFill>
              </a:rPr>
              <a:t>«Похититель </a:t>
            </a:r>
            <a:r>
              <a:rPr lang="ru-RU" b="1" dirty="0" err="1">
                <a:solidFill>
                  <a:srgbClr val="C00000"/>
                </a:solidFill>
              </a:rPr>
              <a:t>соцсетей</a:t>
            </a:r>
            <a:r>
              <a:rPr lang="ru-RU" b="1" dirty="0">
                <a:solidFill>
                  <a:srgbClr val="C00000"/>
                </a:solidFill>
              </a:rPr>
              <a:t>»</a:t>
            </a:r>
            <a:endParaRPr lang="ru-RU" dirty="0">
              <a:solidFill>
                <a:srgbClr val="C00000"/>
              </a:solidFill>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43572" y="1484784"/>
            <a:ext cx="752483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12</a:t>
            </a:fld>
            <a:endParaRPr lang="ru-RU"/>
          </a:p>
        </p:txBody>
      </p:sp>
    </p:spTree>
    <p:extLst>
      <p:ext uri="{BB962C8B-B14F-4D97-AF65-F5344CB8AC3E}">
        <p14:creationId xmlns:p14="http://schemas.microsoft.com/office/powerpoint/2010/main" val="321506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129684"/>
            <a:ext cx="9905998" cy="1478570"/>
          </a:xfrm>
        </p:spPr>
        <p:txBody>
          <a:bodyPr/>
          <a:lstStyle/>
          <a:p>
            <a:pPr algn="ctr"/>
            <a:r>
              <a:rPr lang="ru-RU" b="1" dirty="0">
                <a:solidFill>
                  <a:srgbClr val="C00000"/>
                </a:solidFill>
              </a:rPr>
              <a:t>Нигерийские письма</a:t>
            </a:r>
            <a:endParaRPr lang="ru-RU" dirty="0">
              <a:solidFill>
                <a:srgbClr val="C00000"/>
              </a:solidFill>
            </a:endParaRP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5520" y="1124744"/>
            <a:ext cx="853294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13</a:t>
            </a:fld>
            <a:endParaRPr lang="ru-RU"/>
          </a:p>
        </p:txBody>
      </p:sp>
    </p:spTree>
    <p:extLst>
      <p:ext uri="{BB962C8B-B14F-4D97-AF65-F5344CB8AC3E}">
        <p14:creationId xmlns:p14="http://schemas.microsoft.com/office/powerpoint/2010/main" val="40951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535381"/>
            <a:ext cx="8229600" cy="1143000"/>
          </a:xfrm>
        </p:spPr>
        <p:txBody>
          <a:bodyPr/>
          <a:lstStyle/>
          <a:p>
            <a:pPr algn="ctr"/>
            <a:r>
              <a:rPr lang="ru-RU" dirty="0">
                <a:solidFill>
                  <a:srgbClr val="C00000"/>
                </a:solidFill>
              </a:rPr>
              <a:t>Примеры из жизни</a:t>
            </a:r>
          </a:p>
        </p:txBody>
      </p:sp>
      <p:sp>
        <p:nvSpPr>
          <p:cNvPr id="4" name="Номер слайда 3"/>
          <p:cNvSpPr>
            <a:spLocks noGrp="1"/>
          </p:cNvSpPr>
          <p:nvPr>
            <p:ph type="sldNum" sz="quarter" idx="12"/>
          </p:nvPr>
        </p:nvSpPr>
        <p:spPr/>
        <p:txBody>
          <a:bodyPr/>
          <a:lstStyle/>
          <a:p>
            <a:fld id="{64C9F197-E0BE-45FC-A5D2-43639B395875}" type="slidenum">
              <a:rPr lang="ru-RU" smtClean="0"/>
              <a:t>14</a:t>
            </a:fld>
            <a:endParaRPr lang="ru-RU"/>
          </a:p>
        </p:txBody>
      </p:sp>
    </p:spTree>
    <p:extLst>
      <p:ext uri="{BB962C8B-B14F-4D97-AF65-F5344CB8AC3E}">
        <p14:creationId xmlns:p14="http://schemas.microsoft.com/office/powerpoint/2010/main" val="13824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404664"/>
            <a:ext cx="8229600" cy="6120680"/>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Школьник Никита Смирнов искал в интернете готовые домашние задания по математике. На одном сайте он нашел нужные материалы, надо было лишь скачать архив со всеми шпаргалками, что и было сделано. Только вот мальчик не заметил, что в придачу к шпаргалкам в архиве была специальная программа, которая начала подменять рекламу на популярных сайтах. Казалось бы, ничего страшного. Только вот зачастую реклама была, ну прямо скажем, шокирующей - взрослые ролики на самых уважаемых сайтах! К такому ни сам Никита, ни его родители не были готовы, такой интернет им был не нужен. А главное они совершенно не могли понять, что произошло и как это исправить.</a:t>
            </a:r>
          </a:p>
        </p:txBody>
      </p:sp>
      <p:sp>
        <p:nvSpPr>
          <p:cNvPr id="4" name="Номер слайда 3"/>
          <p:cNvSpPr>
            <a:spLocks noGrp="1"/>
          </p:cNvSpPr>
          <p:nvPr>
            <p:ph type="sldNum" sz="quarter" idx="12"/>
          </p:nvPr>
        </p:nvSpPr>
        <p:spPr/>
        <p:txBody>
          <a:bodyPr/>
          <a:lstStyle/>
          <a:p>
            <a:fld id="{64C9F197-E0BE-45FC-A5D2-43639B395875}" type="slidenum">
              <a:rPr lang="ru-RU" smtClean="0"/>
              <a:t>15</a:t>
            </a:fld>
            <a:endParaRPr lang="ru-RU"/>
          </a:p>
        </p:txBody>
      </p:sp>
    </p:spTree>
    <p:extLst>
      <p:ext uri="{BB962C8B-B14F-4D97-AF65-F5344CB8AC3E}">
        <p14:creationId xmlns:p14="http://schemas.microsoft.com/office/powerpoint/2010/main" val="19103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16</a:t>
            </a:fld>
            <a:endParaRPr lang="ru-RU"/>
          </a:p>
        </p:txBody>
      </p:sp>
    </p:spTree>
    <p:extLst>
      <p:ext uri="{BB962C8B-B14F-4D97-AF65-F5344CB8AC3E}">
        <p14:creationId xmlns:p14="http://schemas.microsoft.com/office/powerpoint/2010/main" val="229713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15102"/>
            <a:ext cx="8229600" cy="1143000"/>
          </a:xfrm>
        </p:spPr>
        <p:txBody>
          <a:bodyPr/>
          <a:lstStyle/>
          <a:p>
            <a:pPr algn="ctr"/>
            <a:r>
              <a:rPr lang="ru-RU" b="1" dirty="0"/>
              <a:t>Как защититься?</a:t>
            </a:r>
            <a:endParaRPr lang="ru-RU" dirty="0"/>
          </a:p>
        </p:txBody>
      </p:sp>
      <p:sp>
        <p:nvSpPr>
          <p:cNvPr id="4" name="Номер слайда 3"/>
          <p:cNvSpPr>
            <a:spLocks noGrp="1"/>
          </p:cNvSpPr>
          <p:nvPr>
            <p:ph type="sldNum" sz="quarter" idx="12"/>
          </p:nvPr>
        </p:nvSpPr>
        <p:spPr/>
        <p:txBody>
          <a:bodyPr/>
          <a:lstStyle/>
          <a:p>
            <a:fld id="{64C9F197-E0BE-45FC-A5D2-43639B395875}" type="slidenum">
              <a:rPr lang="ru-RU" smtClean="0"/>
              <a:t>17</a:t>
            </a:fld>
            <a:endParaRPr lang="ru-RU"/>
          </a:p>
        </p:txBody>
      </p:sp>
      <p:sp>
        <p:nvSpPr>
          <p:cNvPr id="7" name="TextBox 6">
            <a:extLst>
              <a:ext uri="{FF2B5EF4-FFF2-40B4-BE49-F238E27FC236}">
                <a16:creationId xmlns:a16="http://schemas.microsoft.com/office/drawing/2014/main" xmlns="" id="{9258929D-7050-4294-B736-56E257DC99B5}"/>
              </a:ext>
            </a:extLst>
          </p:cNvPr>
          <p:cNvSpPr txBox="1"/>
          <p:nvPr/>
        </p:nvSpPr>
        <p:spPr>
          <a:xfrm>
            <a:off x="1855909" y="2030682"/>
            <a:ext cx="9191501" cy="2246769"/>
          </a:xfrm>
          <a:prstGeom prst="rect">
            <a:avLst/>
          </a:prstGeom>
          <a:noFill/>
        </p:spPr>
        <p:txBody>
          <a:bodyPr wrap="square">
            <a:spAutoFit/>
          </a:bodyPr>
          <a:lstStyle/>
          <a:p>
            <a:pPr algn="just"/>
            <a:r>
              <a:rPr lang="ru-RU" sz="2000" dirty="0">
                <a:solidFill>
                  <a:schemeClr val="bg1"/>
                </a:solidFill>
                <a:latin typeface="Times New Roman" panose="02020603050405020304" pitchFamily="18" charset="0"/>
                <a:cs typeface="Times New Roman" panose="02020603050405020304" pitchFamily="18" charset="0"/>
              </a:rPr>
              <a:t>Очевидный совет, которым, однако, многие пользователи почему-то пренебрегают, - установите антивирус. В Яндексе вы можете найти бесплатные версии популярных антивирусов, которые хорошо справляются с подавляющим большинством интернет-угроз.</a:t>
            </a:r>
          </a:p>
          <a:p>
            <a:r>
              <a:rPr lang="ru-RU" sz="2000" dirty="0">
                <a:solidFill>
                  <a:schemeClr val="bg1"/>
                </a:solidFill>
                <a:latin typeface="Times New Roman" panose="02020603050405020304" pitchFamily="18" charset="0"/>
                <a:cs typeface="Times New Roman" panose="02020603050405020304" pitchFamily="18" charset="0"/>
              </a:rPr>
              <a:t>Не скачивайте ничего с подозрительных сайтов низкого качества.</a:t>
            </a:r>
          </a:p>
          <a:p>
            <a:r>
              <a:rPr lang="ru-RU" sz="2000" dirty="0">
                <a:solidFill>
                  <a:schemeClr val="bg1"/>
                </a:solidFill>
                <a:latin typeface="Times New Roman" panose="02020603050405020304" pitchFamily="18" charset="0"/>
                <a:cs typeface="Times New Roman" panose="02020603050405020304" pitchFamily="18" charset="0"/>
              </a:rPr>
              <a:t>Поисковые компании проверяют сайты на безопасность и предупреждают пользователей об угрозах. Не игнорируйте эти предупреждения.</a:t>
            </a:r>
          </a:p>
        </p:txBody>
      </p:sp>
    </p:spTree>
    <p:extLst>
      <p:ext uri="{BB962C8B-B14F-4D97-AF65-F5344CB8AC3E}">
        <p14:creationId xmlns:p14="http://schemas.microsoft.com/office/powerpoint/2010/main" val="294964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368660"/>
            <a:ext cx="8229600" cy="6012668"/>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Ольга просматривала кулинарные сайты в поисках нужного рецепта. Вдруг на одной из страниц появилось всплывающее уведомление от соцсети «</a:t>
            </a:r>
            <a:r>
              <a:rPr lang="ru-RU" dirty="0" err="1">
                <a:latin typeface="Times New Roman" panose="02020603050405020304" pitchFamily="18" charset="0"/>
                <a:cs typeface="Times New Roman" panose="02020603050405020304" pitchFamily="18" charset="0"/>
              </a:rPr>
              <a:t>Вконтакте</a:t>
            </a:r>
            <a:r>
              <a:rPr lang="ru-RU" dirty="0">
                <a:latin typeface="Times New Roman" panose="02020603050405020304" pitchFamily="18" charset="0"/>
                <a:cs typeface="Times New Roman" panose="02020603050405020304" pitchFamily="18" charset="0"/>
              </a:rPr>
              <a:t>»: неизвестный молодой человек прислал ей сообщение. Заинтригованная Ольга потеряла бдительность и кликнула по уведомлению. После перехода по ссылке </a:t>
            </a:r>
            <a:r>
              <a:rPr lang="ru-RU" dirty="0" err="1">
                <a:latin typeface="Times New Roman" panose="02020603050405020304" pitchFamily="18" charset="0"/>
                <a:cs typeface="Times New Roman" panose="02020603050405020304" pitchFamily="18" charset="0"/>
              </a:rPr>
              <a:t>соцсеть</a:t>
            </a:r>
            <a:r>
              <a:rPr lang="ru-RU" dirty="0">
                <a:latin typeface="Times New Roman" panose="02020603050405020304" pitchFamily="18" charset="0"/>
                <a:cs typeface="Times New Roman" panose="02020603050405020304" pitchFamily="18" charset="0"/>
              </a:rPr>
              <a:t> предложила Ольге ввести свои логин и пароль. Любопытство оказалось сильнее осторожности, Ольга ввела данные доступа, она совершенно не заметила, что находится на поддельном сайте, только внешне похожем на </a:t>
            </a:r>
            <a:r>
              <a:rPr lang="ru-RU" dirty="0" err="1">
                <a:latin typeface="Times New Roman" panose="02020603050405020304" pitchFamily="18" charset="0"/>
                <a:cs typeface="Times New Roman" panose="02020603050405020304" pitchFamily="18" charset="0"/>
              </a:rPr>
              <a:t>Вконтакт</a:t>
            </a:r>
            <a:r>
              <a:rPr lang="ru-RU" dirty="0">
                <a:latin typeface="Times New Roman" panose="02020603050405020304" pitchFamily="18" charset="0"/>
                <a:cs typeface="Times New Roman" panose="02020603050405020304" pitchFamily="18" charset="0"/>
              </a:rPr>
              <a:t>. Так аферисты «украли» аккаунт Ольги. В тот же день все друзья Оли получили от нее сообщение с просьбой выручить ее, одолжив до вторника полторы тысячи рублей. И некоторые даже ей «помогли».</a:t>
            </a:r>
          </a:p>
        </p:txBody>
      </p:sp>
      <p:sp>
        <p:nvSpPr>
          <p:cNvPr id="4" name="Номер слайда 3"/>
          <p:cNvSpPr>
            <a:spLocks noGrp="1"/>
          </p:cNvSpPr>
          <p:nvPr>
            <p:ph type="sldNum" sz="quarter" idx="12"/>
          </p:nvPr>
        </p:nvSpPr>
        <p:spPr/>
        <p:txBody>
          <a:bodyPr/>
          <a:lstStyle/>
          <a:p>
            <a:fld id="{64C9F197-E0BE-45FC-A5D2-43639B395875}" type="slidenum">
              <a:rPr lang="ru-RU" smtClean="0"/>
              <a:t>18</a:t>
            </a:fld>
            <a:endParaRPr lang="ru-RU"/>
          </a:p>
        </p:txBody>
      </p:sp>
    </p:spTree>
    <p:extLst>
      <p:ext uri="{BB962C8B-B14F-4D97-AF65-F5344CB8AC3E}">
        <p14:creationId xmlns:p14="http://schemas.microsoft.com/office/powerpoint/2010/main" val="93094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2608" y="0"/>
            <a:ext cx="91593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19</a:t>
            </a:fld>
            <a:endParaRPr lang="ru-RU"/>
          </a:p>
        </p:txBody>
      </p:sp>
    </p:spTree>
    <p:extLst>
      <p:ext uri="{BB962C8B-B14F-4D97-AF65-F5344CB8AC3E}">
        <p14:creationId xmlns:p14="http://schemas.microsoft.com/office/powerpoint/2010/main" val="336112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8F05C1-44E4-4184-9AC9-CED99E2D29C4}"/>
              </a:ext>
            </a:extLst>
          </p:cNvPr>
          <p:cNvSpPr>
            <a:spLocks noGrp="1"/>
          </p:cNvSpPr>
          <p:nvPr>
            <p:ph type="ctrTitle"/>
          </p:nvPr>
        </p:nvSpPr>
        <p:spPr>
          <a:xfrm>
            <a:off x="2505816" y="2235200"/>
            <a:ext cx="8791575" cy="2387600"/>
          </a:xfrm>
        </p:spPr>
        <p:txBody>
          <a:bodyPr>
            <a:normAutofit fontScale="90000"/>
          </a:bodyPr>
          <a:lstStyle/>
          <a:p>
            <a:pPr algn="ctr"/>
            <a:r>
              <a:rPr lang="ru-RU" b="1" dirty="0">
                <a:solidFill>
                  <a:schemeClr val="bg1"/>
                </a:solidFill>
                <a:effectLst>
                  <a:outerShdw blurRad="38100" dist="38100" dir="2700000" algn="tl">
                    <a:srgbClr val="000000">
                      <a:alpha val="43137"/>
                    </a:srgbClr>
                  </a:outerShdw>
                </a:effectLst>
                <a:latin typeface="Segoe Print" panose="02000600000000000000" pitchFamily="2" charset="0"/>
              </a:rPr>
              <a:t>ЧТО ТАКОЕ ПЕРСОНАЛЬНЫЕ ДАННЫЕ И КАКИМИ ОНИ БЫВАЮТ?</a:t>
            </a:r>
            <a:r>
              <a:rPr lang="ru-RU" dirty="0">
                <a:solidFill>
                  <a:schemeClr val="bg1"/>
                </a:solidFill>
              </a:rPr>
              <a:t/>
            </a:r>
            <a:br>
              <a:rPr lang="ru-RU" dirty="0">
                <a:solidFill>
                  <a:schemeClr val="bg1"/>
                </a:solidFill>
              </a:rPr>
            </a:br>
            <a:endParaRPr lang="ru-RU" dirty="0">
              <a:solidFill>
                <a:schemeClr val="bg1"/>
              </a:solidFill>
            </a:endParaRPr>
          </a:p>
        </p:txBody>
      </p:sp>
    </p:spTree>
    <p:extLst>
      <p:ext uri="{BB962C8B-B14F-4D97-AF65-F5344CB8AC3E}">
        <p14:creationId xmlns:p14="http://schemas.microsoft.com/office/powerpoint/2010/main" val="113899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6721" y="286353"/>
            <a:ext cx="8229600" cy="1143000"/>
          </a:xfrm>
        </p:spPr>
        <p:txBody>
          <a:bodyPr/>
          <a:lstStyle/>
          <a:p>
            <a:pPr algn="ctr"/>
            <a:r>
              <a:rPr lang="ru-RU" b="1" dirty="0"/>
              <a:t>Как защититься?</a:t>
            </a:r>
            <a:endParaRPr lang="ru-RU" dirty="0"/>
          </a:p>
        </p:txBody>
      </p:sp>
      <p:sp>
        <p:nvSpPr>
          <p:cNvPr id="4" name="Номер слайда 3"/>
          <p:cNvSpPr>
            <a:spLocks noGrp="1"/>
          </p:cNvSpPr>
          <p:nvPr>
            <p:ph type="sldNum" sz="quarter" idx="12"/>
          </p:nvPr>
        </p:nvSpPr>
        <p:spPr/>
        <p:txBody>
          <a:bodyPr/>
          <a:lstStyle/>
          <a:p>
            <a:fld id="{64C9F197-E0BE-45FC-A5D2-43639B395875}" type="slidenum">
              <a:rPr lang="ru-RU" smtClean="0"/>
              <a:t>20</a:t>
            </a:fld>
            <a:endParaRPr lang="ru-RU"/>
          </a:p>
        </p:txBody>
      </p:sp>
      <p:sp>
        <p:nvSpPr>
          <p:cNvPr id="7" name="TextBox 6">
            <a:extLst>
              <a:ext uri="{FF2B5EF4-FFF2-40B4-BE49-F238E27FC236}">
                <a16:creationId xmlns:a16="http://schemas.microsoft.com/office/drawing/2014/main" xmlns="" id="{4E644202-50C4-4798-854F-87C135C45BAB}"/>
              </a:ext>
            </a:extLst>
          </p:cNvPr>
          <p:cNvSpPr txBox="1"/>
          <p:nvPr/>
        </p:nvSpPr>
        <p:spPr>
          <a:xfrm>
            <a:off x="1151906" y="1862309"/>
            <a:ext cx="10117775" cy="2554545"/>
          </a:xfrm>
          <a:prstGeom prst="rect">
            <a:avLst/>
          </a:prstGeom>
          <a:noFill/>
        </p:spPr>
        <p:txBody>
          <a:bodyPr wrap="square">
            <a:spAutoFit/>
          </a:bodyPr>
          <a:lstStyle/>
          <a:p>
            <a:pPr algn="just"/>
            <a:r>
              <a:rPr lang="ru-RU" sz="2000" dirty="0">
                <a:solidFill>
                  <a:schemeClr val="bg1"/>
                </a:solidFill>
                <a:latin typeface="Times New Roman" panose="02020603050405020304" pitchFamily="18" charset="0"/>
                <a:cs typeface="Times New Roman" panose="02020603050405020304" pitchFamily="18" charset="0"/>
              </a:rPr>
              <a:t>Никогда не заходите в соцсети или банковские кабинеты через ссылки с чужих сайтов. Лучше каждый раз пользоваться поиском или закладками в браузере, которые вы сделали сами.</a:t>
            </a:r>
          </a:p>
          <a:p>
            <a:pPr algn="just"/>
            <a:r>
              <a:rPr lang="ru-RU" sz="2000" dirty="0">
                <a:solidFill>
                  <a:schemeClr val="bg1"/>
                </a:solidFill>
                <a:latin typeface="Times New Roman" panose="02020603050405020304" pitchFamily="18" charset="0"/>
                <a:cs typeface="Times New Roman" panose="02020603050405020304" pitchFamily="18" charset="0"/>
              </a:rPr>
              <a:t>Обращайте внимание на то, как написан адрес подозрительного сайта. Вместо настоящего sberbank.ru может быть </a:t>
            </a:r>
            <a:r>
              <a:rPr lang="ru-RU" sz="2000" dirty="0" err="1">
                <a:solidFill>
                  <a:schemeClr val="bg1"/>
                </a:solidFill>
                <a:latin typeface="Times New Roman" panose="02020603050405020304" pitchFamily="18" charset="0"/>
                <a:cs typeface="Times New Roman" panose="02020603050405020304" pitchFamily="18" charset="0"/>
              </a:rPr>
              <a:t>sberlbank</a:t>
            </a:r>
            <a:r>
              <a:rPr lang="ru-RU" sz="2000" dirty="0">
                <a:solidFill>
                  <a:schemeClr val="bg1"/>
                </a:solidFill>
                <a:latin typeface="Times New Roman" panose="02020603050405020304" pitchFamily="18" charset="0"/>
                <a:cs typeface="Times New Roman" panose="02020603050405020304" pitchFamily="18" charset="0"/>
              </a:rPr>
              <a:t> или </a:t>
            </a:r>
            <a:r>
              <a:rPr lang="ru-RU" sz="2000" dirty="0" err="1">
                <a:solidFill>
                  <a:schemeClr val="bg1"/>
                </a:solidFill>
                <a:latin typeface="Times New Roman" panose="02020603050405020304" pitchFamily="18" charset="0"/>
                <a:cs typeface="Times New Roman" panose="02020603050405020304" pitchFamily="18" charset="0"/>
              </a:rPr>
              <a:t>sberbonk</a:t>
            </a:r>
            <a:r>
              <a:rPr lang="ru-RU" sz="2000" dirty="0">
                <a:solidFill>
                  <a:schemeClr val="bg1"/>
                </a:solidFill>
                <a:latin typeface="Times New Roman" panose="02020603050405020304" pitchFamily="18" charset="0"/>
                <a:cs typeface="Times New Roman" panose="02020603050405020304" pitchFamily="18" charset="0"/>
              </a:rPr>
              <a:t>. Разница минимальна, но ее нетрудно заметить.</a:t>
            </a:r>
          </a:p>
          <a:p>
            <a:pPr algn="just"/>
            <a:r>
              <a:rPr lang="ru-RU" sz="2000" dirty="0">
                <a:solidFill>
                  <a:schemeClr val="bg1"/>
                </a:solidFill>
                <a:latin typeface="Times New Roman" panose="02020603050405020304" pitchFamily="18" charset="0"/>
                <a:cs typeface="Times New Roman" panose="02020603050405020304" pitchFamily="18" charset="0"/>
              </a:rPr>
              <a:t>Не реагируйте на «желтую» рекламу. За баннерами типа «Диеты звезд», «Предсказания Ванги» и т.п. не бывает полезной информации.</a:t>
            </a:r>
          </a:p>
        </p:txBody>
      </p:sp>
    </p:spTree>
    <p:extLst>
      <p:ext uri="{BB962C8B-B14F-4D97-AF65-F5344CB8AC3E}">
        <p14:creationId xmlns:p14="http://schemas.microsoft.com/office/powerpoint/2010/main" val="180449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1544" y="1160749"/>
            <a:ext cx="8229600" cy="4525963"/>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Антонина Львовна заметила, что стала тратить на сотовую связь заметно больше обычного: в месяц прибавилось около 400 рублей. Пенсионерка пошла в салон связи разбираться и выяснила, что ее номер подписан на рассылку анекдотов. Долго ли, коротко ли, выяснилось, что смартфоном Антонины Львовны пользовался ее десятилетний внук. Мальчик попался на так называемые GSM-подписки и сам не понял, что произошло.</a:t>
            </a:r>
          </a:p>
        </p:txBody>
      </p:sp>
      <p:sp>
        <p:nvSpPr>
          <p:cNvPr id="4" name="Номер слайда 3"/>
          <p:cNvSpPr>
            <a:spLocks noGrp="1"/>
          </p:cNvSpPr>
          <p:nvPr>
            <p:ph type="sldNum" sz="quarter" idx="12"/>
          </p:nvPr>
        </p:nvSpPr>
        <p:spPr/>
        <p:txBody>
          <a:bodyPr/>
          <a:lstStyle/>
          <a:p>
            <a:fld id="{64C9F197-E0BE-45FC-A5D2-43639B395875}" type="slidenum">
              <a:rPr lang="ru-RU" smtClean="0"/>
              <a:t>21</a:t>
            </a:fld>
            <a:endParaRPr lang="ru-RU"/>
          </a:p>
        </p:txBody>
      </p:sp>
    </p:spTree>
    <p:extLst>
      <p:ext uri="{BB962C8B-B14F-4D97-AF65-F5344CB8AC3E}">
        <p14:creationId xmlns:p14="http://schemas.microsoft.com/office/powerpoint/2010/main" val="257514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593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22</a:t>
            </a:fld>
            <a:endParaRPr lang="ru-RU"/>
          </a:p>
        </p:txBody>
      </p:sp>
    </p:spTree>
    <p:extLst>
      <p:ext uri="{BB962C8B-B14F-4D97-AF65-F5344CB8AC3E}">
        <p14:creationId xmlns:p14="http://schemas.microsoft.com/office/powerpoint/2010/main" val="329126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2265" y="393232"/>
            <a:ext cx="8229600" cy="1143000"/>
          </a:xfrm>
        </p:spPr>
        <p:txBody>
          <a:bodyPr/>
          <a:lstStyle/>
          <a:p>
            <a:pPr algn="ctr"/>
            <a:r>
              <a:rPr lang="ru-RU" b="1" dirty="0"/>
              <a:t>Как защититься?</a:t>
            </a:r>
            <a:endParaRPr lang="ru-RU" dirty="0"/>
          </a:p>
        </p:txBody>
      </p:sp>
      <p:sp>
        <p:nvSpPr>
          <p:cNvPr id="4" name="Номер слайда 3"/>
          <p:cNvSpPr>
            <a:spLocks noGrp="1"/>
          </p:cNvSpPr>
          <p:nvPr>
            <p:ph type="sldNum" sz="quarter" idx="12"/>
          </p:nvPr>
        </p:nvSpPr>
        <p:spPr/>
        <p:txBody>
          <a:bodyPr/>
          <a:lstStyle/>
          <a:p>
            <a:fld id="{64C9F197-E0BE-45FC-A5D2-43639B395875}" type="slidenum">
              <a:rPr lang="ru-RU" smtClean="0"/>
              <a:t>23</a:t>
            </a:fld>
            <a:endParaRPr lang="ru-RU"/>
          </a:p>
        </p:txBody>
      </p:sp>
      <p:sp>
        <p:nvSpPr>
          <p:cNvPr id="5" name="TextBox 4">
            <a:extLst>
              <a:ext uri="{FF2B5EF4-FFF2-40B4-BE49-F238E27FC236}">
                <a16:creationId xmlns:a16="http://schemas.microsoft.com/office/drawing/2014/main" xmlns="" id="{5A86FD5B-8BB0-4A6C-82C3-A009DC71EDC0}"/>
              </a:ext>
            </a:extLst>
          </p:cNvPr>
          <p:cNvSpPr txBox="1"/>
          <p:nvPr/>
        </p:nvSpPr>
        <p:spPr>
          <a:xfrm>
            <a:off x="1060862" y="1650389"/>
            <a:ext cx="10070275" cy="2585323"/>
          </a:xfrm>
          <a:prstGeom prst="rect">
            <a:avLst/>
          </a:prstGeom>
          <a:noFill/>
        </p:spPr>
        <p:txBody>
          <a:bodyPr wrap="square">
            <a:spAutoFit/>
          </a:bodyPr>
          <a:lstStyle/>
          <a:p>
            <a:pPr algn="just">
              <a:lnSpc>
                <a:spcPct val="115000"/>
              </a:lnSpc>
              <a:spcAft>
                <a:spcPts val="0"/>
              </a:spcAft>
            </a:pPr>
            <a:r>
              <a:rPr lang="ru-RU" sz="2400" kern="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Не игнорируйте смс-уведомления об оформлении подозрительных GSM-услуг. Если вы не можете самостоятельно справиться с отпиской в мобильном личном кабинете, обратитесь в салон связи своего оператора с просьбой отключить услугу и по возможности заблокировать возможность оформления новых подписок.</a:t>
            </a:r>
            <a:endParaRPr lang="ru-RU"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400" kern="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Обращайте внимание на предупреждения в браузере.</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275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86296" y="656693"/>
            <a:ext cx="8534848" cy="5613487"/>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Михаил просматривал модели велотренажеров для подарка жене, как вдруг раздался звонок. Приятный голос девушки-менеджера одного из сайтов интересовался, какую именно модель ищет Михаил. Этот звонок застал мужчину врасплох, ведь он еще нигде не успел оставить свой номер! Как они узнали, что он ищет именно велотренажер, откуда у них его номер?</a:t>
            </a:r>
          </a:p>
        </p:txBody>
      </p:sp>
      <p:sp>
        <p:nvSpPr>
          <p:cNvPr id="4" name="Номер слайда 3"/>
          <p:cNvSpPr>
            <a:spLocks noGrp="1"/>
          </p:cNvSpPr>
          <p:nvPr>
            <p:ph type="sldNum" sz="quarter" idx="12"/>
          </p:nvPr>
        </p:nvSpPr>
        <p:spPr/>
        <p:txBody>
          <a:bodyPr/>
          <a:lstStyle/>
          <a:p>
            <a:fld id="{64C9F197-E0BE-45FC-A5D2-43639B395875}" type="slidenum">
              <a:rPr lang="ru-RU" smtClean="0"/>
              <a:t>24</a:t>
            </a:fld>
            <a:endParaRPr lang="ru-RU"/>
          </a:p>
        </p:txBody>
      </p:sp>
    </p:spTree>
    <p:extLst>
      <p:ext uri="{BB962C8B-B14F-4D97-AF65-F5344CB8AC3E}">
        <p14:creationId xmlns:p14="http://schemas.microsoft.com/office/powerpoint/2010/main" val="907598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0702" y="0"/>
            <a:ext cx="91593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25</a:t>
            </a:fld>
            <a:endParaRPr lang="ru-RU"/>
          </a:p>
        </p:txBody>
      </p:sp>
    </p:spTree>
    <p:extLst>
      <p:ext uri="{BB962C8B-B14F-4D97-AF65-F5344CB8AC3E}">
        <p14:creationId xmlns:p14="http://schemas.microsoft.com/office/powerpoint/2010/main" val="2887838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333855"/>
            <a:ext cx="8229600" cy="1143000"/>
          </a:xfrm>
        </p:spPr>
        <p:txBody>
          <a:bodyPr/>
          <a:lstStyle/>
          <a:p>
            <a:pPr algn="ctr"/>
            <a:r>
              <a:rPr lang="ru-RU" b="1" dirty="0"/>
              <a:t>Как защититься?</a:t>
            </a:r>
            <a:endParaRPr lang="ru-RU" dirty="0"/>
          </a:p>
        </p:txBody>
      </p:sp>
      <p:sp>
        <p:nvSpPr>
          <p:cNvPr id="4" name="Номер слайда 3"/>
          <p:cNvSpPr>
            <a:spLocks noGrp="1"/>
          </p:cNvSpPr>
          <p:nvPr>
            <p:ph type="sldNum" sz="quarter" idx="12"/>
          </p:nvPr>
        </p:nvSpPr>
        <p:spPr/>
        <p:txBody>
          <a:bodyPr/>
          <a:lstStyle/>
          <a:p>
            <a:fld id="{64C9F197-E0BE-45FC-A5D2-43639B395875}" type="slidenum">
              <a:rPr lang="ru-RU" smtClean="0"/>
              <a:t>26</a:t>
            </a:fld>
            <a:endParaRPr lang="ru-RU"/>
          </a:p>
        </p:txBody>
      </p:sp>
      <p:sp>
        <p:nvSpPr>
          <p:cNvPr id="5" name="TextBox 4">
            <a:extLst>
              <a:ext uri="{FF2B5EF4-FFF2-40B4-BE49-F238E27FC236}">
                <a16:creationId xmlns:a16="http://schemas.microsoft.com/office/drawing/2014/main" xmlns="" id="{006BB239-EE4F-4953-9B5B-44BC8F035E93}"/>
              </a:ext>
            </a:extLst>
          </p:cNvPr>
          <p:cNvSpPr txBox="1"/>
          <p:nvPr/>
        </p:nvSpPr>
        <p:spPr>
          <a:xfrm>
            <a:off x="1294409" y="1794818"/>
            <a:ext cx="9213273" cy="1326197"/>
          </a:xfrm>
          <a:prstGeom prst="rect">
            <a:avLst/>
          </a:prstGeom>
          <a:noFill/>
        </p:spPr>
        <p:txBody>
          <a:bodyPr wrap="square">
            <a:spAutoFit/>
          </a:bodyPr>
          <a:lstStyle/>
          <a:p>
            <a:pPr algn="just">
              <a:lnSpc>
                <a:spcPct val="115000"/>
              </a:lnSpc>
              <a:spcAft>
                <a:spcPts val="0"/>
              </a:spcAft>
            </a:pPr>
            <a:r>
              <a:rPr lang="ru-RU" sz="3600" kern="1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Не оставляйте номер своего телефона в открытом доступе в социальных сетях.</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43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7538" y="512677"/>
            <a:ext cx="8833262" cy="5613487"/>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Анна Сахарова хотела отвезти свою больную кошку к ветеринару. На картах она нашла клинику «</a:t>
            </a:r>
            <a:r>
              <a:rPr lang="ru-RU" dirty="0" err="1">
                <a:latin typeface="Times New Roman" panose="02020603050405020304" pitchFamily="18" charset="0"/>
                <a:cs typeface="Times New Roman" panose="02020603050405020304" pitchFamily="18" charset="0"/>
              </a:rPr>
              <a:t>Рэкс</a:t>
            </a:r>
            <a:r>
              <a:rPr lang="ru-RU" dirty="0">
                <a:latin typeface="Times New Roman" panose="02020603050405020304" pitchFamily="18" charset="0"/>
                <a:cs typeface="Times New Roman" panose="02020603050405020304" pitchFamily="18" charset="0"/>
              </a:rPr>
              <a:t>» поблизости от дома и позвонила, чтобы записаться на прием. Менеджер клиники уговорила женщину заказать выезд ветеринара на дом. Анна осталась недовольна качеством оказанных услуг и отправилась в клинику, чтобы оставить жалобу. Каково же было ее удивление, когда она не нашла по указанному адресу никакого «</a:t>
            </a:r>
            <a:r>
              <a:rPr lang="ru-RU" dirty="0" err="1">
                <a:latin typeface="Times New Roman" panose="02020603050405020304" pitchFamily="18" charset="0"/>
                <a:cs typeface="Times New Roman" panose="02020603050405020304" pitchFamily="18" charset="0"/>
              </a:rPr>
              <a:t>Рэкса</a:t>
            </a:r>
            <a:r>
              <a:rPr lang="ru-RU" dirty="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2"/>
          </p:nvPr>
        </p:nvSpPr>
        <p:spPr/>
        <p:txBody>
          <a:bodyPr/>
          <a:lstStyle/>
          <a:p>
            <a:fld id="{64C9F197-E0BE-45FC-A5D2-43639B395875}" type="slidenum">
              <a:rPr lang="ru-RU" smtClean="0"/>
              <a:t>27</a:t>
            </a:fld>
            <a:endParaRPr lang="ru-RU"/>
          </a:p>
        </p:txBody>
      </p:sp>
    </p:spTree>
    <p:extLst>
      <p:ext uri="{BB962C8B-B14F-4D97-AF65-F5344CB8AC3E}">
        <p14:creationId xmlns:p14="http://schemas.microsoft.com/office/powerpoint/2010/main" val="357261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28</a:t>
            </a:fld>
            <a:endParaRPr lang="ru-RU"/>
          </a:p>
        </p:txBody>
      </p:sp>
    </p:spTree>
    <p:extLst>
      <p:ext uri="{BB962C8B-B14F-4D97-AF65-F5344CB8AC3E}">
        <p14:creationId xmlns:p14="http://schemas.microsoft.com/office/powerpoint/2010/main" val="2804639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2265" y="298229"/>
            <a:ext cx="8229600" cy="1143000"/>
          </a:xfrm>
        </p:spPr>
        <p:txBody>
          <a:bodyPr/>
          <a:lstStyle/>
          <a:p>
            <a:pPr algn="ctr"/>
            <a:r>
              <a:rPr lang="ru-RU" b="1" dirty="0"/>
              <a:t>Как защититься?</a:t>
            </a:r>
            <a:endParaRPr lang="ru-RU" dirty="0"/>
          </a:p>
        </p:txBody>
      </p:sp>
      <p:sp>
        <p:nvSpPr>
          <p:cNvPr id="4" name="Номер слайда 3"/>
          <p:cNvSpPr>
            <a:spLocks noGrp="1"/>
          </p:cNvSpPr>
          <p:nvPr>
            <p:ph type="sldNum" sz="quarter" idx="12"/>
          </p:nvPr>
        </p:nvSpPr>
        <p:spPr/>
        <p:txBody>
          <a:bodyPr/>
          <a:lstStyle/>
          <a:p>
            <a:fld id="{64C9F197-E0BE-45FC-A5D2-43639B395875}" type="slidenum">
              <a:rPr lang="ru-RU" smtClean="0"/>
              <a:t>29</a:t>
            </a:fld>
            <a:endParaRPr lang="ru-RU"/>
          </a:p>
        </p:txBody>
      </p:sp>
      <p:sp>
        <p:nvSpPr>
          <p:cNvPr id="5" name="TextBox 4">
            <a:extLst>
              <a:ext uri="{FF2B5EF4-FFF2-40B4-BE49-F238E27FC236}">
                <a16:creationId xmlns:a16="http://schemas.microsoft.com/office/drawing/2014/main" xmlns="" id="{1DE19FF0-7171-4713-A8BC-F0DAD0D1E806}"/>
              </a:ext>
            </a:extLst>
          </p:cNvPr>
          <p:cNvSpPr txBox="1"/>
          <p:nvPr/>
        </p:nvSpPr>
        <p:spPr>
          <a:xfrm>
            <a:off x="1144590" y="1296187"/>
            <a:ext cx="9517275" cy="3213187"/>
          </a:xfrm>
          <a:prstGeom prst="rect">
            <a:avLst/>
          </a:prstGeom>
          <a:noFill/>
        </p:spPr>
        <p:txBody>
          <a:bodyPr wrap="square">
            <a:spAutoFit/>
          </a:bodyPr>
          <a:lstStyle/>
          <a:p>
            <a:pPr algn="just">
              <a:lnSpc>
                <a:spcPct val="115000"/>
              </a:lnSpc>
              <a:spcAft>
                <a:spcPts val="0"/>
              </a:spcAft>
            </a:pPr>
            <a:r>
              <a:rPr lang="ru-RU" sz="2400" kern="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Обращайте внимание на случаи, когда менеджеры организаций всеми правдами и неправдами уговаривают вас изменить ваши первоначальные планы. Это должно вызывать подозрения.</a:t>
            </a:r>
            <a:endParaRPr lang="ru-RU"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ru-RU" sz="2400" kern="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Вы всегда можете пожаловаться создателям карт на какую-либо недобросовестную организацию. В Яндексе, например, после сообщения пользователя про липовую </a:t>
            </a:r>
            <a:r>
              <a:rPr lang="ru-RU" sz="2400" kern="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ветклинику</a:t>
            </a:r>
            <a:r>
              <a:rPr lang="ru-RU" sz="2400" kern="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провели большую работу по выявлению и удалению всех подобных «организаций» с карты Москвы.</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9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6410CEA0-4C79-4A3A-ADB3-D38110E198BE}"/>
              </a:ext>
            </a:extLst>
          </p:cNvPr>
          <p:cNvSpPr>
            <a:spLocks noGrp="1"/>
          </p:cNvSpPr>
          <p:nvPr>
            <p:ph type="subTitle" idx="1"/>
          </p:nvPr>
        </p:nvSpPr>
        <p:spPr>
          <a:xfrm>
            <a:off x="2208810" y="1155721"/>
            <a:ext cx="9397339" cy="2724541"/>
          </a:xfrm>
        </p:spPr>
        <p:txBody>
          <a:bodyPr>
            <a:normAutofit/>
          </a:bodyPr>
          <a:lstStyle/>
          <a:p>
            <a:r>
              <a:rPr lang="ru-RU" dirty="0">
                <a:solidFill>
                  <a:schemeClr val="bg1"/>
                </a:solidFill>
                <a:latin typeface="Segoe Print" panose="02000600000000000000" pitchFamily="2" charset="0"/>
              </a:rPr>
              <a:t>ПЕРСОНАЛЬНЫЕ ДАННЫЕ представляют собой информацию о конкретном человеке. </a:t>
            </a:r>
          </a:p>
          <a:p>
            <a:r>
              <a:rPr lang="ru-RU" dirty="0">
                <a:solidFill>
                  <a:schemeClr val="bg1"/>
                </a:solidFill>
                <a:latin typeface="Segoe Print" panose="02000600000000000000" pitchFamily="2" charset="0"/>
              </a:rPr>
              <a:t>Это те данные, которые позволяют нам узнать человека в толпе, идентифицировать и определить как конкретную личность.</a:t>
            </a:r>
          </a:p>
          <a:p>
            <a:endParaRPr lang="ru-RU" dirty="0"/>
          </a:p>
          <a:p>
            <a:endParaRPr lang="ru-RU" dirty="0"/>
          </a:p>
        </p:txBody>
      </p:sp>
      <p:sp>
        <p:nvSpPr>
          <p:cNvPr id="5" name="TextBox 4">
            <a:extLst>
              <a:ext uri="{FF2B5EF4-FFF2-40B4-BE49-F238E27FC236}">
                <a16:creationId xmlns:a16="http://schemas.microsoft.com/office/drawing/2014/main" xmlns="" id="{3E8D62D4-1627-4F5E-99AA-08F857247759}"/>
              </a:ext>
            </a:extLst>
          </p:cNvPr>
          <p:cNvSpPr txBox="1"/>
          <p:nvPr/>
        </p:nvSpPr>
        <p:spPr>
          <a:xfrm>
            <a:off x="2443348" y="3777825"/>
            <a:ext cx="7721929" cy="1815882"/>
          </a:xfrm>
          <a:prstGeom prst="rect">
            <a:avLst/>
          </a:prstGeom>
          <a:noFill/>
        </p:spPr>
        <p:txBody>
          <a:bodyPr wrap="square">
            <a:spAutoFit/>
          </a:bodyPr>
          <a:lstStyle/>
          <a:p>
            <a:pPr algn="just"/>
            <a:r>
              <a:rPr lang="ru-RU" sz="2800" b="1" dirty="0">
                <a:solidFill>
                  <a:srgbClr val="FFFF00"/>
                </a:solidFill>
                <a:latin typeface="Times New Roman" pitchFamily="18" charset="0"/>
                <a:cs typeface="Times New Roman" pitchFamily="18" charset="0"/>
              </a:rPr>
              <a:t>НО!!! </a:t>
            </a:r>
            <a:r>
              <a:rPr lang="ru-RU" sz="2800" dirty="0">
                <a:solidFill>
                  <a:srgbClr val="FFFF00"/>
                </a:solidFill>
                <a:latin typeface="Times New Roman" pitchFamily="18" charset="0"/>
                <a:cs typeface="Times New Roman" pitchFamily="18" charset="0"/>
              </a:rPr>
              <a:t>Это не просто фамилия или имя, персональные данные - это набор данных, их совокупность, которые позволяют идентифицировать конкретного человека.</a:t>
            </a:r>
          </a:p>
        </p:txBody>
      </p:sp>
    </p:spTree>
    <p:extLst>
      <p:ext uri="{BB962C8B-B14F-4D97-AF65-F5344CB8AC3E}">
        <p14:creationId xmlns:p14="http://schemas.microsoft.com/office/powerpoint/2010/main" val="2293905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398"/>
          <a:stretch/>
        </p:blipFill>
        <p:spPr bwMode="auto">
          <a:xfrm>
            <a:off x="1522412" y="109847"/>
            <a:ext cx="9144000" cy="663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30</a:t>
            </a:fld>
            <a:endParaRPr lang="ru-RU"/>
          </a:p>
        </p:txBody>
      </p:sp>
    </p:spTree>
    <p:extLst>
      <p:ext uri="{BB962C8B-B14F-4D97-AF65-F5344CB8AC3E}">
        <p14:creationId xmlns:p14="http://schemas.microsoft.com/office/powerpoint/2010/main" val="158891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47851" y="188641"/>
            <a:ext cx="7632526" cy="540023"/>
          </a:xfrm>
        </p:spPr>
        <p:txBody>
          <a:bodyPr vert="horz" lIns="91440" tIns="45720" rIns="91440" bIns="45720" rtlCol="0" anchor="ctr">
            <a:noAutofit/>
          </a:bodyPr>
          <a:lstStyle/>
          <a:p>
            <a:pPr algn="ctr"/>
            <a:r>
              <a:rPr lang="ru-RU" sz="2200" b="1" dirty="0">
                <a:solidFill>
                  <a:schemeClr val="bg1"/>
                </a:solidFill>
                <a:effectLst>
                  <a:outerShdw blurRad="38100" dist="38100" dir="2700000" algn="tl">
                    <a:srgbClr val="000000">
                      <a:alpha val="43137"/>
                    </a:srgbClr>
                  </a:outerShdw>
                </a:effectLst>
                <a:latin typeface="Segoe Print" panose="02000600000000000000" pitchFamily="2" charset="0"/>
              </a:rPr>
              <a:t>Запомни простые правила безопасности:</a:t>
            </a:r>
          </a:p>
        </p:txBody>
      </p:sp>
      <p:sp>
        <p:nvSpPr>
          <p:cNvPr id="3" name="Номер слайда 2"/>
          <p:cNvSpPr>
            <a:spLocks noGrp="1"/>
          </p:cNvSpPr>
          <p:nvPr>
            <p:ph type="sldNum" sz="quarter" idx="12"/>
          </p:nvPr>
        </p:nvSpPr>
        <p:spPr>
          <a:xfrm>
            <a:off x="9732404" y="6356351"/>
            <a:ext cx="828092" cy="365125"/>
          </a:xfrm>
        </p:spPr>
        <p:txBody>
          <a:bodyPr vert="horz" lIns="91440" tIns="45720" rIns="91440" bIns="45720" rtlCol="0" anchor="ctr"/>
          <a:lstStyle/>
          <a:p>
            <a:endParaRPr lang="ru-RU" sz="2400" b="1" dirty="0">
              <a:solidFill>
                <a:schemeClr val="bg1"/>
              </a:solidFill>
              <a:effectLst>
                <a:outerShdw blurRad="38100" dist="38100" dir="2700000" algn="tl">
                  <a:srgbClr val="000000">
                    <a:alpha val="43137"/>
                  </a:srgbClr>
                </a:outerShdw>
              </a:effectLst>
              <a:latin typeface="Segoe Print" panose="02000600000000000000" pitchFamily="2" charset="0"/>
              <a:ea typeface="+mj-ea"/>
              <a:cs typeface="+mj-cs"/>
            </a:endParaRPr>
          </a:p>
        </p:txBody>
      </p:sp>
      <p:pic>
        <p:nvPicPr>
          <p:cNvPr id="3080" name="Picture 8" descr="C:\Users\Stanislav.Skusov\Desktop\2013-10-15_214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051" y="4585962"/>
            <a:ext cx="6685426" cy="1453782"/>
          </a:xfrm>
          <a:prstGeom prst="rect">
            <a:avLst/>
          </a:prstGeom>
        </p:spPr>
        <p:style>
          <a:lnRef idx="2">
            <a:schemeClr val="accent1"/>
          </a:lnRef>
          <a:fillRef idx="1">
            <a:schemeClr val="lt1"/>
          </a:fillRef>
          <a:effectRef idx="0">
            <a:schemeClr val="accent1"/>
          </a:effectRef>
          <a:fontRef idx="minor">
            <a:schemeClr val="dk1"/>
          </a:fontRef>
        </p:style>
      </p:pic>
      <p:grpSp>
        <p:nvGrpSpPr>
          <p:cNvPr id="9" name="Группа 8"/>
          <p:cNvGrpSpPr/>
          <p:nvPr/>
        </p:nvGrpSpPr>
        <p:grpSpPr>
          <a:xfrm flipH="1">
            <a:off x="1839871" y="997031"/>
            <a:ext cx="2079350" cy="3058725"/>
            <a:chOff x="312218" y="4727848"/>
            <a:chExt cx="1559482" cy="1759983"/>
          </a:xfrm>
        </p:grpSpPr>
        <p:sp>
          <p:nvSpPr>
            <p:cNvPr id="10" name="Загнутый угол 9"/>
            <p:cNvSpPr/>
            <p:nvPr/>
          </p:nvSpPr>
          <p:spPr>
            <a:xfrm>
              <a:off x="312218" y="4727848"/>
              <a:ext cx="1559482" cy="1759983"/>
            </a:xfrm>
            <a:prstGeom prst="foldedCorner">
              <a:avLst/>
            </a:prstGeom>
            <a:solidFill>
              <a:srgbClr val="FFFFFF"/>
            </a:solidFill>
            <a:ln>
              <a:solidFill>
                <a:srgbClr val="00B050"/>
              </a:solidFill>
            </a:ln>
            <a:effectLst>
              <a:outerShdw blurRad="50800" dist="139700" dir="762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11" name="Прямоугольник 10"/>
            <p:cNvSpPr/>
            <p:nvPr/>
          </p:nvSpPr>
          <p:spPr>
            <a:xfrm>
              <a:off x="324186" y="4727848"/>
              <a:ext cx="1547514" cy="15876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tabLst>
                  <a:tab pos="2955925" algn="l"/>
                </a:tabLst>
              </a:pPr>
              <a:r>
                <a:rPr lang="ru-RU" sz="1200" i="1" dirty="0">
                  <a:solidFill>
                    <a:schemeClr val="bg1"/>
                  </a:solidFill>
                </a:rPr>
                <a:t>Не уверен в своих знаниях? Используй учетную запись с ограниченными правами!</a:t>
              </a:r>
            </a:p>
            <a:p>
              <a:pPr marL="171450" indent="-171450">
                <a:buFont typeface="Arial" panose="020B0604020202020204" pitchFamily="34" charset="0"/>
                <a:buChar char="•"/>
                <a:tabLst>
                  <a:tab pos="2955925" algn="l"/>
                </a:tabLst>
              </a:pPr>
              <a:r>
                <a:rPr lang="ru-RU" sz="1200" i="1" dirty="0">
                  <a:solidFill>
                    <a:schemeClr val="bg1"/>
                  </a:solidFill>
                </a:rPr>
                <a:t>Не работай от имени администратора (</a:t>
              </a:r>
              <a:r>
                <a:rPr lang="ru-RU" sz="1200" i="1" dirty="0" err="1">
                  <a:solidFill>
                    <a:schemeClr val="bg1"/>
                  </a:solidFill>
                </a:rPr>
                <a:t>root</a:t>
              </a:r>
              <a:r>
                <a:rPr lang="ru-RU" sz="1200" i="1" dirty="0">
                  <a:solidFill>
                    <a:schemeClr val="bg1"/>
                  </a:solidFill>
                </a:rPr>
                <a:t>) - это убережет </a:t>
              </a:r>
              <a:br>
                <a:rPr lang="ru-RU" sz="1200" i="1" dirty="0">
                  <a:solidFill>
                    <a:schemeClr val="bg1"/>
                  </a:solidFill>
                </a:rPr>
              </a:br>
              <a:r>
                <a:rPr lang="ru-RU" sz="1200" i="1" dirty="0">
                  <a:solidFill>
                    <a:schemeClr val="bg1"/>
                  </a:solidFill>
                </a:rPr>
                <a:t>от большинства заражений; </a:t>
              </a:r>
            </a:p>
            <a:p>
              <a:pPr marL="171450" indent="-171450">
                <a:buFont typeface="Arial" panose="020B0604020202020204" pitchFamily="34" charset="0"/>
                <a:buChar char="•"/>
                <a:tabLst>
                  <a:tab pos="2955925" algn="l"/>
                </a:tabLst>
              </a:pPr>
              <a:r>
                <a:rPr lang="ru-RU" sz="1200" i="1" dirty="0">
                  <a:solidFill>
                    <a:schemeClr val="bg1"/>
                  </a:solidFill>
                </a:rPr>
                <a:t>без необходимости </a:t>
              </a:r>
              <a:br>
                <a:rPr lang="ru-RU" sz="1200" i="1" dirty="0">
                  <a:solidFill>
                    <a:schemeClr val="bg1"/>
                  </a:solidFill>
                </a:rPr>
              </a:br>
              <a:r>
                <a:rPr lang="ru-RU" sz="1200" i="1" dirty="0">
                  <a:solidFill>
                    <a:schemeClr val="bg1"/>
                  </a:solidFill>
                </a:rPr>
                <a:t>не делай «</a:t>
              </a:r>
              <a:r>
                <a:rPr lang="ru-RU" sz="1200" i="1" dirty="0" err="1">
                  <a:solidFill>
                    <a:schemeClr val="bg1"/>
                  </a:solidFill>
                </a:rPr>
                <a:t>джелбрейк</a:t>
              </a:r>
              <a:r>
                <a:rPr lang="ru-RU" sz="1200" i="1" dirty="0">
                  <a:solidFill>
                    <a:schemeClr val="bg1"/>
                  </a:solidFill>
                </a:rPr>
                <a:t>», «</a:t>
              </a:r>
              <a:r>
                <a:rPr lang="ru-RU" sz="1200" i="1" dirty="0" err="1">
                  <a:solidFill>
                    <a:schemeClr val="bg1"/>
                  </a:solidFill>
                </a:rPr>
                <a:t>разлочку</a:t>
              </a:r>
              <a:r>
                <a:rPr lang="ru-RU" sz="1200" i="1" dirty="0">
                  <a:solidFill>
                    <a:schemeClr val="bg1"/>
                  </a:solidFill>
                </a:rPr>
                <a:t>», «</a:t>
              </a:r>
              <a:r>
                <a:rPr lang="ru-RU" sz="1200" i="1" dirty="0" err="1">
                  <a:solidFill>
                    <a:schemeClr val="bg1"/>
                  </a:solidFill>
                </a:rPr>
                <a:t>рутование</a:t>
              </a:r>
              <a:r>
                <a:rPr lang="ru-RU" sz="1200" i="1" dirty="0">
                  <a:solidFill>
                    <a:schemeClr val="bg1"/>
                  </a:solidFill>
                </a:rPr>
                <a:t>»</a:t>
              </a:r>
            </a:p>
          </p:txBody>
        </p:sp>
      </p:grpSp>
      <p:pic>
        <p:nvPicPr>
          <p:cNvPr id="12" name="Picture 4" descr="D:\00_USER_C\Desktop\Картинки\g203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71788">
            <a:off x="2553596" y="814894"/>
            <a:ext cx="320326" cy="46516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flipH="1">
            <a:off x="8610160" y="1029819"/>
            <a:ext cx="1652163" cy="3050467"/>
            <a:chOff x="50218" y="4713694"/>
            <a:chExt cx="1559484" cy="1759983"/>
          </a:xfrm>
        </p:grpSpPr>
        <p:sp>
          <p:nvSpPr>
            <p:cNvPr id="14" name="Загнутый угол 13"/>
            <p:cNvSpPr/>
            <p:nvPr/>
          </p:nvSpPr>
          <p:spPr>
            <a:xfrm>
              <a:off x="50218" y="4713694"/>
              <a:ext cx="1559482" cy="1759983"/>
            </a:xfrm>
            <a:prstGeom prst="foldedCorner">
              <a:avLst/>
            </a:prstGeom>
            <a:solidFill>
              <a:srgbClr val="FFFFFF"/>
            </a:solidFill>
            <a:ln>
              <a:solidFill>
                <a:srgbClr val="00B050"/>
              </a:solidFill>
            </a:ln>
            <a:effectLst>
              <a:outerShdw blurRad="50800" dist="139700" dir="762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15" name="Прямоугольник 14"/>
            <p:cNvSpPr/>
            <p:nvPr/>
          </p:nvSpPr>
          <p:spPr>
            <a:xfrm>
              <a:off x="50220" y="4727847"/>
              <a:ext cx="1559482" cy="17458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tabLst>
                  <a:tab pos="2955925" algn="l"/>
                </a:tabLst>
              </a:pPr>
              <a:r>
                <a:rPr lang="ru-RU" sz="1200" i="1" dirty="0">
                  <a:solidFill>
                    <a:schemeClr val="bg1"/>
                  </a:solidFill>
                </a:rPr>
                <a:t>Учитывай рекомендации программ защиты (не заходи на сайты, которые помечены как опасные, не открывай файлы, которые блокирует антивирус);</a:t>
              </a:r>
            </a:p>
            <a:p>
              <a:pPr algn="ctr">
                <a:tabLst>
                  <a:tab pos="2955925" algn="l"/>
                </a:tabLst>
              </a:pPr>
              <a:r>
                <a:rPr lang="ru-RU" sz="1200" i="1" dirty="0">
                  <a:solidFill>
                    <a:schemeClr val="bg1"/>
                  </a:solidFill>
                </a:rPr>
                <a:t>Ограничивай время работы </a:t>
              </a:r>
              <a:br>
                <a:rPr lang="ru-RU" sz="1200" i="1" dirty="0">
                  <a:solidFill>
                    <a:schemeClr val="bg1"/>
                  </a:solidFill>
                </a:rPr>
              </a:br>
              <a:r>
                <a:rPr lang="ru-RU" sz="1200" i="1" dirty="0">
                  <a:solidFill>
                    <a:schemeClr val="bg1"/>
                  </a:solidFill>
                </a:rPr>
                <a:t>в Интернете – живи реальной жизнью!</a:t>
              </a:r>
            </a:p>
          </p:txBody>
        </p:sp>
      </p:grpSp>
      <p:grpSp>
        <p:nvGrpSpPr>
          <p:cNvPr id="16" name="Группа 15"/>
          <p:cNvGrpSpPr/>
          <p:nvPr/>
        </p:nvGrpSpPr>
        <p:grpSpPr>
          <a:xfrm flipH="1">
            <a:off x="6240016" y="1067385"/>
            <a:ext cx="2207554" cy="2999861"/>
            <a:chOff x="312218" y="4727847"/>
            <a:chExt cx="1559482" cy="1759984"/>
          </a:xfrm>
        </p:grpSpPr>
        <p:sp>
          <p:nvSpPr>
            <p:cNvPr id="17" name="Загнутый угол 16"/>
            <p:cNvSpPr/>
            <p:nvPr/>
          </p:nvSpPr>
          <p:spPr>
            <a:xfrm>
              <a:off x="312218" y="4727848"/>
              <a:ext cx="1559482" cy="1759983"/>
            </a:xfrm>
            <a:prstGeom prst="foldedCorner">
              <a:avLst/>
            </a:prstGeom>
            <a:solidFill>
              <a:srgbClr val="FFFFFF"/>
            </a:solidFill>
            <a:ln>
              <a:solidFill>
                <a:srgbClr val="00B050"/>
              </a:solidFill>
            </a:ln>
            <a:effectLst>
              <a:outerShdw blurRad="50800" dist="139700" dir="762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18" name="Прямоугольник 17"/>
            <p:cNvSpPr/>
            <p:nvPr/>
          </p:nvSpPr>
          <p:spPr>
            <a:xfrm>
              <a:off x="312218" y="4727847"/>
              <a:ext cx="1559482" cy="17599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tabLst>
                  <a:tab pos="2955925" algn="l"/>
                </a:tabLst>
              </a:pPr>
              <a:r>
                <a:rPr lang="ru-RU" sz="1200" i="1" dirty="0">
                  <a:solidFill>
                    <a:schemeClr val="bg1"/>
                  </a:solidFill>
                </a:rPr>
                <a:t>Настрой дополнительные функции (блокировку рекламы в браузере, функции </a:t>
              </a:r>
              <a:r>
                <a:rPr lang="ru-RU" sz="1200" i="1" dirty="0" err="1">
                  <a:solidFill>
                    <a:schemeClr val="bg1"/>
                  </a:solidFill>
                </a:rPr>
                <a:t>антифишинга</a:t>
              </a:r>
              <a:r>
                <a:rPr lang="ru-RU" sz="1200" i="1" dirty="0">
                  <a:solidFill>
                    <a:schemeClr val="bg1"/>
                  </a:solidFill>
                </a:rPr>
                <a:t>, блокировку всплывающих окон, режим безопасного поиска);</a:t>
              </a:r>
            </a:p>
            <a:p>
              <a:pPr marL="171450" indent="-171450">
                <a:buFont typeface="Arial" panose="020B0604020202020204" pitchFamily="34" charset="0"/>
                <a:buChar char="•"/>
                <a:tabLst>
                  <a:tab pos="2955925" algn="l"/>
                </a:tabLst>
              </a:pPr>
              <a:r>
                <a:rPr lang="ru-RU" sz="1200" i="1" dirty="0">
                  <a:solidFill>
                    <a:schemeClr val="bg1"/>
                  </a:solidFill>
                </a:rPr>
                <a:t>Используй официальное лицензионное и (или) свободное программное обеспечение;</a:t>
              </a:r>
            </a:p>
          </p:txBody>
        </p:sp>
      </p:grpSp>
      <p:grpSp>
        <p:nvGrpSpPr>
          <p:cNvPr id="19" name="Группа 18"/>
          <p:cNvGrpSpPr/>
          <p:nvPr/>
        </p:nvGrpSpPr>
        <p:grpSpPr>
          <a:xfrm flipH="1">
            <a:off x="4159957" y="1054351"/>
            <a:ext cx="1845922" cy="3001405"/>
            <a:chOff x="312218" y="4727848"/>
            <a:chExt cx="1559483" cy="1759983"/>
          </a:xfrm>
        </p:grpSpPr>
        <p:sp>
          <p:nvSpPr>
            <p:cNvPr id="20" name="Загнутый угол 19"/>
            <p:cNvSpPr/>
            <p:nvPr/>
          </p:nvSpPr>
          <p:spPr>
            <a:xfrm>
              <a:off x="312218" y="4727848"/>
              <a:ext cx="1559482" cy="1759983"/>
            </a:xfrm>
            <a:prstGeom prst="foldedCorner">
              <a:avLst/>
            </a:prstGeom>
            <a:solidFill>
              <a:srgbClr val="FFFFFF"/>
            </a:solidFill>
            <a:ln>
              <a:solidFill>
                <a:srgbClr val="00B050"/>
              </a:solidFill>
            </a:ln>
            <a:effectLst>
              <a:outerShdw blurRad="50800" dist="139700" dir="762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1" name="Прямоугольник 20"/>
            <p:cNvSpPr/>
            <p:nvPr/>
          </p:nvSpPr>
          <p:spPr>
            <a:xfrm>
              <a:off x="324187" y="4727848"/>
              <a:ext cx="1547514" cy="1670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tabLst>
                  <a:tab pos="2955925" algn="l"/>
                </a:tabLst>
              </a:pPr>
              <a:r>
                <a:rPr lang="ru-RU" sz="1200" i="1" dirty="0">
                  <a:solidFill>
                    <a:schemeClr val="bg1"/>
                  </a:solidFill>
                </a:rPr>
                <a:t>Используй антивирусную защиту (лучше бесплатный антивирус, </a:t>
              </a:r>
              <a:br>
                <a:rPr lang="ru-RU" sz="1200" i="1" dirty="0">
                  <a:solidFill>
                    <a:schemeClr val="bg1"/>
                  </a:solidFill>
                </a:rPr>
              </a:br>
              <a:r>
                <a:rPr lang="ru-RU" sz="1200" i="1" dirty="0">
                  <a:solidFill>
                    <a:schemeClr val="bg1"/>
                  </a:solidFill>
                </a:rPr>
                <a:t>чем никакого; коммерческие программы предоставляют дополнительные функции и удобства);</a:t>
              </a:r>
            </a:p>
            <a:p>
              <a:pPr marL="171450" indent="-171450">
                <a:buFont typeface="Arial" panose="020B0604020202020204" pitchFamily="34" charset="0"/>
                <a:buChar char="•"/>
                <a:tabLst>
                  <a:tab pos="2955925" algn="l"/>
                </a:tabLst>
              </a:pPr>
              <a:r>
                <a:rPr lang="ru-RU" sz="1200" i="1" dirty="0">
                  <a:solidFill>
                    <a:schemeClr val="bg1"/>
                  </a:solidFill>
                </a:rPr>
                <a:t>Регулярно обновляй систему и антивирус;</a:t>
              </a:r>
            </a:p>
            <a:p>
              <a:pPr marL="171450" indent="-171450">
                <a:buFont typeface="Arial" panose="020B0604020202020204" pitchFamily="34" charset="0"/>
                <a:buChar char="•"/>
                <a:tabLst>
                  <a:tab pos="2955925" algn="l"/>
                </a:tabLst>
              </a:pPr>
              <a:endParaRPr lang="ru-RU" sz="1200" i="1" dirty="0">
                <a:solidFill>
                  <a:schemeClr val="bg1"/>
                </a:solidFill>
              </a:endParaRPr>
            </a:p>
          </p:txBody>
        </p:sp>
      </p:grpSp>
      <p:pic>
        <p:nvPicPr>
          <p:cNvPr id="22" name="Picture 4" descr="D:\00_USER_C\Desktop\Картинки\g203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7605">
            <a:off x="8931444" y="821767"/>
            <a:ext cx="320326" cy="4651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00_USER_C\Desktop\Картинки\g203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47756">
            <a:off x="7100129" y="841977"/>
            <a:ext cx="320326" cy="4651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D:\00_USER_C\Desktop\Картинки\g203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61603">
            <a:off x="4960108" y="814837"/>
            <a:ext cx="320326" cy="46516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Группа 24"/>
          <p:cNvGrpSpPr/>
          <p:nvPr/>
        </p:nvGrpSpPr>
        <p:grpSpPr>
          <a:xfrm flipH="1">
            <a:off x="1883531" y="4585962"/>
            <a:ext cx="1732508" cy="1379594"/>
            <a:chOff x="312218" y="4727848"/>
            <a:chExt cx="1559482" cy="1759983"/>
          </a:xfrm>
        </p:grpSpPr>
        <p:sp>
          <p:nvSpPr>
            <p:cNvPr id="26" name="Загнутый угол 25"/>
            <p:cNvSpPr/>
            <p:nvPr/>
          </p:nvSpPr>
          <p:spPr>
            <a:xfrm>
              <a:off x="312218" y="4727848"/>
              <a:ext cx="1559482" cy="1759983"/>
            </a:xfrm>
            <a:prstGeom prst="foldedCorner">
              <a:avLst/>
            </a:prstGeom>
            <a:solidFill>
              <a:srgbClr val="FFFFFF"/>
            </a:solidFill>
            <a:ln>
              <a:solidFill>
                <a:srgbClr val="00B0F0"/>
              </a:solidFill>
            </a:ln>
            <a:effectLst>
              <a:outerShdw blurRad="50800" dist="139700" dir="762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7" name="Прямоугольник 26"/>
            <p:cNvSpPr/>
            <p:nvPr/>
          </p:nvSpPr>
          <p:spPr>
            <a:xfrm>
              <a:off x="424991" y="4727848"/>
              <a:ext cx="1349484" cy="15876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tabLst>
                  <a:tab pos="2955925" algn="l"/>
                </a:tabLst>
              </a:pPr>
              <a:r>
                <a:rPr lang="ru-RU" sz="1200" b="1" i="1" dirty="0">
                  <a:solidFill>
                    <a:schemeClr val="bg1"/>
                  </a:solidFill>
                </a:rPr>
                <a:t>Подробнее </a:t>
              </a:r>
              <a:br>
                <a:rPr lang="ru-RU" sz="1200" b="1" i="1" dirty="0">
                  <a:solidFill>
                    <a:schemeClr val="bg1"/>
                  </a:solidFill>
                </a:rPr>
              </a:br>
              <a:r>
                <a:rPr lang="ru-RU" sz="1200" b="1" i="1" dirty="0">
                  <a:solidFill>
                    <a:schemeClr val="bg1"/>
                  </a:solidFill>
                </a:rPr>
                <a:t>о правилах </a:t>
              </a:r>
              <a:br>
                <a:rPr lang="ru-RU" sz="1200" b="1" i="1" dirty="0">
                  <a:solidFill>
                    <a:schemeClr val="bg1"/>
                  </a:solidFill>
                </a:rPr>
              </a:br>
              <a:r>
                <a:rPr lang="ru-RU" sz="1200" b="1" i="1" dirty="0">
                  <a:solidFill>
                    <a:schemeClr val="bg1"/>
                  </a:solidFill>
                </a:rPr>
                <a:t>читай</a:t>
              </a:r>
            </a:p>
            <a:p>
              <a:pPr>
                <a:tabLst>
                  <a:tab pos="2955925" algn="l"/>
                </a:tabLst>
              </a:pPr>
              <a:r>
                <a:rPr lang="ru-RU" sz="1200" b="1" i="1" dirty="0">
                  <a:solidFill>
                    <a:schemeClr val="bg1"/>
                  </a:solidFill>
                </a:rPr>
                <a:t>в Энциклопедии</a:t>
              </a:r>
            </a:p>
            <a:p>
              <a:pPr>
                <a:tabLst>
                  <a:tab pos="2955925" algn="l"/>
                </a:tabLst>
              </a:pPr>
              <a:r>
                <a:rPr lang="ru-RU" sz="1200" b="1" i="1" dirty="0">
                  <a:solidFill>
                    <a:schemeClr val="bg1"/>
                  </a:solidFill>
                </a:rPr>
                <a:t>безопасности</a:t>
              </a:r>
            </a:p>
          </p:txBody>
        </p:sp>
      </p:grpSp>
      <p:cxnSp>
        <p:nvCxnSpPr>
          <p:cNvPr id="30" name="Прямая со стрелкой 29"/>
          <p:cNvCxnSpPr/>
          <p:nvPr/>
        </p:nvCxnSpPr>
        <p:spPr>
          <a:xfrm>
            <a:off x="3286459" y="5208208"/>
            <a:ext cx="329581"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descr="D:\00_USER_C\Desktop\Картинки\g209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661" y="4305764"/>
            <a:ext cx="365125" cy="401638"/>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rot="10559553" flipV="1">
            <a:off x="6926597" y="4454456"/>
            <a:ext cx="834393" cy="229170"/>
          </a:xfrm>
          <a:prstGeom prst="rect">
            <a:avLst/>
          </a:prstGeom>
          <a:solidFill>
            <a:srgbClr val="DDD9C3">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75583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Stanislav.Skusov\Desktop\2013-10-15_2139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2091" y="3107083"/>
            <a:ext cx="2979591" cy="2164087"/>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
        <p:nvSpPr>
          <p:cNvPr id="2" name="Заголовок 1"/>
          <p:cNvSpPr>
            <a:spLocks noGrp="1"/>
          </p:cNvSpPr>
          <p:nvPr>
            <p:ph type="ctrTitle"/>
          </p:nvPr>
        </p:nvSpPr>
        <p:spPr>
          <a:xfrm>
            <a:off x="2767239" y="182669"/>
            <a:ext cx="7668530" cy="828092"/>
          </a:xfrm>
        </p:spPr>
        <p:txBody>
          <a:bodyPr vert="horz" lIns="91440" tIns="45720" rIns="91440" bIns="45720" rtlCol="0" anchor="ctr">
            <a:noAutofit/>
          </a:bodyPr>
          <a:lstStyle/>
          <a:p>
            <a:r>
              <a:rPr lang="ru-RU" sz="2200" b="1" dirty="0">
                <a:solidFill>
                  <a:schemeClr val="bg1"/>
                </a:solidFill>
                <a:effectLst>
                  <a:outerShdw blurRad="38100" dist="38100" dir="2700000" algn="tl">
                    <a:srgbClr val="000000">
                      <a:alpha val="43137"/>
                    </a:srgbClr>
                  </a:outerShdw>
                </a:effectLst>
                <a:latin typeface="Segoe Print" panose="02000600000000000000" pitchFamily="2" charset="0"/>
              </a:rPr>
              <a:t>Хочешь сделать Интернет безопаснее? </a:t>
            </a:r>
            <a:br>
              <a:rPr lang="ru-RU" sz="2200" b="1" dirty="0">
                <a:solidFill>
                  <a:schemeClr val="bg1"/>
                </a:solidFill>
                <a:effectLst>
                  <a:outerShdw blurRad="38100" dist="38100" dir="2700000" algn="tl">
                    <a:srgbClr val="000000">
                      <a:alpha val="43137"/>
                    </a:srgbClr>
                  </a:outerShdw>
                </a:effectLst>
                <a:latin typeface="Segoe Print" panose="02000600000000000000" pitchFamily="2" charset="0"/>
              </a:rPr>
            </a:br>
            <a:r>
              <a:rPr lang="ru-RU" sz="2200" b="1" dirty="0">
                <a:solidFill>
                  <a:schemeClr val="bg1"/>
                </a:solidFill>
                <a:effectLst>
                  <a:outerShdw blurRad="38100" dist="38100" dir="2700000" algn="tl">
                    <a:srgbClr val="000000">
                      <a:alpha val="43137"/>
                    </a:srgbClr>
                  </a:outerShdw>
                </a:effectLst>
                <a:latin typeface="Segoe Print" panose="02000600000000000000" pitchFamily="2" charset="0"/>
              </a:rPr>
              <a:t>Используй специальные инструменты!</a:t>
            </a:r>
          </a:p>
        </p:txBody>
      </p:sp>
      <p:sp>
        <p:nvSpPr>
          <p:cNvPr id="3" name="Номер слайда 2"/>
          <p:cNvSpPr>
            <a:spLocks noGrp="1"/>
          </p:cNvSpPr>
          <p:nvPr>
            <p:ph type="sldNum" sz="quarter" idx="12"/>
          </p:nvPr>
        </p:nvSpPr>
        <p:spPr>
          <a:xfrm>
            <a:off x="9876420" y="6356351"/>
            <a:ext cx="684076" cy="365125"/>
          </a:xfrm>
          <a:effectLst>
            <a:outerShdw blurRad="50800" dist="38100" dir="18900000" algn="bl" rotWithShape="0">
              <a:prstClr val="black">
                <a:alpha val="40000"/>
              </a:prstClr>
            </a:outerShdw>
          </a:effectLst>
        </p:spPr>
        <p:txBody>
          <a:bodyPr vert="horz" lIns="91440" tIns="45720" rIns="91440" bIns="45720" rtlCol="0" anchor="ctr"/>
          <a:lstStyle/>
          <a:p>
            <a:endParaRPr lang="ru-RU" sz="2400" b="1" dirty="0">
              <a:solidFill>
                <a:schemeClr val="bg1"/>
              </a:solidFill>
              <a:effectLst>
                <a:outerShdw blurRad="38100" dist="38100" dir="2700000" algn="tl">
                  <a:srgbClr val="000000">
                    <a:alpha val="43137"/>
                  </a:srgbClr>
                </a:outerShdw>
              </a:effectLst>
              <a:latin typeface="Segoe Print" panose="02000600000000000000" pitchFamily="2" charset="0"/>
              <a:ea typeface="+mj-ea"/>
              <a:cs typeface="+mj-cs"/>
            </a:endParaRPr>
          </a:p>
        </p:txBody>
      </p:sp>
      <p:pic>
        <p:nvPicPr>
          <p:cNvPr id="4098" name="Picture 2" descr="C:\Users\Stanislav.Skusov\Desktop\реестр.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92091" y="1111312"/>
            <a:ext cx="3576075" cy="1995770"/>
          </a:xfrm>
          <a:prstGeom prst="rect">
            <a:avLst/>
          </a:prstGeom>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pic>
        <p:nvPicPr>
          <p:cNvPr id="4099" name="Picture 3" descr="C:\Users\Stanislav.Skusov\Desktop\лига линии.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2713" y="2025290"/>
            <a:ext cx="2417634" cy="2330642"/>
          </a:xfrm>
          <a:prstGeom prst="rect">
            <a:avLst/>
          </a:prstGeom>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
        <p:nvSpPr>
          <p:cNvPr id="4" name="Прямоугольник 3"/>
          <p:cNvSpPr/>
          <p:nvPr/>
        </p:nvSpPr>
        <p:spPr>
          <a:xfrm>
            <a:off x="1955540" y="1304765"/>
            <a:ext cx="4428492" cy="5009979"/>
          </a:xfrm>
          <a:prstGeom prst="rect">
            <a:avLst/>
          </a:prstGeom>
          <a:solidFill>
            <a:schemeClr val="bg1">
              <a:lumMod val="95000"/>
            </a:schemeClr>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ru-RU" sz="1400" dirty="0">
                <a:solidFill>
                  <a:schemeClr val="tx1"/>
                </a:solidFill>
              </a:rPr>
              <a:t>Присылай ссылки на опасные сайты </a:t>
            </a:r>
            <a:br>
              <a:rPr lang="ru-RU" sz="1400" dirty="0">
                <a:solidFill>
                  <a:schemeClr val="tx1"/>
                </a:solidFill>
              </a:rPr>
            </a:br>
            <a:r>
              <a:rPr lang="ru-RU" sz="1400" dirty="0">
                <a:solidFill>
                  <a:schemeClr val="tx1"/>
                </a:solidFill>
              </a:rPr>
              <a:t>в Единый Реестр запрещённых сайтов:</a:t>
            </a:r>
          </a:p>
          <a:p>
            <a:pPr marL="85725"/>
            <a:r>
              <a:rPr lang="en-US" sz="1400" dirty="0">
                <a:solidFill>
                  <a:schemeClr val="tx1"/>
                </a:solidFill>
                <a:hlinkClick r:id="rId5"/>
              </a:rPr>
              <a:t>eais.rkn.gov.ru</a:t>
            </a:r>
            <a:endParaRPr lang="ru-RU" sz="1400" dirty="0">
              <a:solidFill>
                <a:schemeClr val="tx1"/>
              </a:solidFill>
            </a:endParaRPr>
          </a:p>
          <a:p>
            <a:pPr marL="85725"/>
            <a:endParaRPr lang="ru-RU" sz="1400" dirty="0">
              <a:solidFill>
                <a:schemeClr val="tx1"/>
              </a:solidFill>
            </a:endParaRPr>
          </a:p>
          <a:p>
            <a:pPr marL="85725"/>
            <a:r>
              <a:rPr lang="ru-RU" sz="1400" spc="-40" dirty="0">
                <a:solidFill>
                  <a:schemeClr val="tx1"/>
                </a:solidFill>
              </a:rPr>
              <a:t>Отправляй сообщения об опасном контенте </a:t>
            </a:r>
            <a:br>
              <a:rPr lang="ru-RU" sz="1400" spc="-40" dirty="0">
                <a:solidFill>
                  <a:schemeClr val="tx1"/>
                </a:solidFill>
              </a:rPr>
            </a:br>
            <a:r>
              <a:rPr lang="ru-RU" sz="1400" spc="-40" dirty="0">
                <a:solidFill>
                  <a:schemeClr val="tx1"/>
                </a:solidFill>
              </a:rPr>
              <a:t>на горячие линии Лиги безопасного интернета:</a:t>
            </a:r>
          </a:p>
          <a:p>
            <a:pPr marL="85725"/>
            <a:r>
              <a:rPr lang="en-US" sz="1400" dirty="0">
                <a:solidFill>
                  <a:schemeClr val="tx1"/>
                </a:solidFill>
                <a:hlinkClick r:id="rId6"/>
              </a:rPr>
              <a:t>ligainternet.ru/hotline</a:t>
            </a:r>
            <a:endParaRPr lang="ru-RU" sz="1400" dirty="0">
              <a:solidFill>
                <a:schemeClr val="tx1"/>
              </a:solidFill>
            </a:endParaRPr>
          </a:p>
          <a:p>
            <a:pPr marL="85725"/>
            <a:endParaRPr lang="ru-RU" sz="1400" dirty="0">
              <a:solidFill>
                <a:schemeClr val="tx1"/>
              </a:solidFill>
            </a:endParaRPr>
          </a:p>
          <a:p>
            <a:pPr marL="85725"/>
            <a:r>
              <a:rPr lang="ru-RU" sz="1400" dirty="0">
                <a:solidFill>
                  <a:schemeClr val="tx1"/>
                </a:solidFill>
              </a:rPr>
              <a:t>Сообщай о полезном контенте:</a:t>
            </a:r>
          </a:p>
          <a:p>
            <a:pPr marL="85725"/>
            <a:r>
              <a:rPr lang="en-US" sz="1400" dirty="0">
                <a:solidFill>
                  <a:schemeClr val="tx1"/>
                </a:solidFill>
                <a:hlinkClick r:id="rId7"/>
              </a:rPr>
              <a:t>ligainternet.ru/encyclopedia-of-security/included-white-</a:t>
            </a:r>
            <a:r>
              <a:rPr lang="en-US" sz="1400" dirty="0" err="1">
                <a:solidFill>
                  <a:schemeClr val="tx1"/>
                </a:solidFill>
                <a:hlinkClick r:id="rId7"/>
              </a:rPr>
              <a:t>list.php</a:t>
            </a:r>
            <a:endParaRPr lang="ru-RU" sz="1400" dirty="0">
              <a:solidFill>
                <a:schemeClr val="tx1"/>
              </a:solidFill>
            </a:endParaRPr>
          </a:p>
          <a:p>
            <a:pPr marL="85725"/>
            <a:endParaRPr lang="ru-RU" sz="1400" dirty="0">
              <a:solidFill>
                <a:schemeClr val="tx1"/>
              </a:solidFill>
            </a:endParaRPr>
          </a:p>
          <a:p>
            <a:pPr marL="85725"/>
            <a:r>
              <a:rPr lang="ru-RU" sz="1400" dirty="0">
                <a:solidFill>
                  <a:schemeClr val="tx1"/>
                </a:solidFill>
              </a:rPr>
              <a:t>Регистрируйся в социальной сети, посвящённой </a:t>
            </a:r>
            <a:r>
              <a:rPr lang="ru-RU" sz="1400" dirty="0" err="1">
                <a:solidFill>
                  <a:schemeClr val="tx1"/>
                </a:solidFill>
              </a:rPr>
              <a:t>кибербезопасности</a:t>
            </a:r>
            <a:r>
              <a:rPr lang="ru-RU" sz="1400" dirty="0">
                <a:solidFill>
                  <a:schemeClr val="tx1"/>
                </a:solidFill>
              </a:rPr>
              <a:t>:</a:t>
            </a:r>
          </a:p>
          <a:p>
            <a:pPr marL="85725"/>
            <a:r>
              <a:rPr lang="en-US" sz="1400" dirty="0">
                <a:solidFill>
                  <a:schemeClr val="tx1"/>
                </a:solidFill>
                <a:hlinkClick r:id="rId8"/>
              </a:rPr>
              <a:t>social.ligainternet.ru</a:t>
            </a:r>
            <a:r>
              <a:rPr lang="ru-RU" sz="1400" dirty="0">
                <a:solidFill>
                  <a:schemeClr val="tx1"/>
                </a:solidFill>
              </a:rPr>
              <a:t>   </a:t>
            </a:r>
          </a:p>
          <a:p>
            <a:pPr marL="85725"/>
            <a:endParaRPr lang="ru-RU" sz="1400" dirty="0">
              <a:solidFill>
                <a:schemeClr val="tx1"/>
              </a:solidFill>
            </a:endParaRPr>
          </a:p>
          <a:p>
            <a:pPr marL="85725"/>
            <a:r>
              <a:rPr lang="ru-RU" sz="1400" dirty="0">
                <a:solidFill>
                  <a:schemeClr val="tx1"/>
                </a:solidFill>
              </a:rPr>
              <a:t>Используй </a:t>
            </a:r>
            <a:r>
              <a:rPr lang="en-US" sz="1400" dirty="0">
                <a:solidFill>
                  <a:schemeClr val="tx1"/>
                </a:solidFill>
              </a:rPr>
              <a:t>WEB</a:t>
            </a:r>
            <a:r>
              <a:rPr lang="ru-RU" sz="1400" dirty="0">
                <a:solidFill>
                  <a:schemeClr val="tx1"/>
                </a:solidFill>
              </a:rPr>
              <a:t>-фильтр:</a:t>
            </a:r>
          </a:p>
          <a:p>
            <a:pPr marL="85725"/>
            <a:r>
              <a:rPr lang="en-US" sz="1400" dirty="0">
                <a:solidFill>
                  <a:schemeClr val="tx1"/>
                </a:solidFill>
                <a:hlinkClick r:id="rId9"/>
              </a:rPr>
              <a:t>www.ligainternet.ru/proxy</a:t>
            </a:r>
            <a:r>
              <a:rPr lang="ru-RU" sz="1400" dirty="0">
                <a:solidFill>
                  <a:schemeClr val="tx1"/>
                </a:solidFill>
              </a:rPr>
              <a:t> </a:t>
            </a:r>
          </a:p>
          <a:p>
            <a:pPr marL="85725"/>
            <a:endParaRPr lang="ru-RU" sz="1400" dirty="0">
              <a:solidFill>
                <a:schemeClr val="tx1"/>
              </a:solidFill>
            </a:endParaRPr>
          </a:p>
          <a:p>
            <a:pPr marL="85725"/>
            <a:r>
              <a:rPr lang="ru-RU" sz="1400" dirty="0">
                <a:solidFill>
                  <a:schemeClr val="tx1"/>
                </a:solidFill>
              </a:rPr>
              <a:t>Читай энциклопедию безопасности:</a:t>
            </a:r>
          </a:p>
          <a:p>
            <a:pPr marL="85725"/>
            <a:r>
              <a:rPr lang="en-US" sz="1400" dirty="0">
                <a:solidFill>
                  <a:schemeClr val="tx1"/>
                </a:solidFill>
                <a:hlinkClick r:id="rId10"/>
              </a:rPr>
              <a:t>www.ligainternet.ru/encyclopedia-of-security</a:t>
            </a:r>
            <a:r>
              <a:rPr lang="ru-RU" sz="1400" dirty="0">
                <a:solidFill>
                  <a:schemeClr val="tx1"/>
                </a:solidFill>
              </a:rPr>
              <a:t> </a:t>
            </a:r>
          </a:p>
        </p:txBody>
      </p:sp>
      <p:pic>
        <p:nvPicPr>
          <p:cNvPr id="4101" name="Picture 5" descr="C:\Users\Stanislav.Skusov\Desktop\2013-10-15_21331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2090" y="4761148"/>
            <a:ext cx="3208952" cy="1836204"/>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pic>
        <p:nvPicPr>
          <p:cNvPr id="4100" name="Picture 4" descr="C:\Users\Stanislav.Skusov\Desktop\2013-10-15_21205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3327" y="3967711"/>
            <a:ext cx="1707021" cy="2347032"/>
          </a:xfrm>
          <a:prstGeom prst="rect">
            <a:avLst/>
          </a:prstGeom>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
        <p:nvSpPr>
          <p:cNvPr id="10" name="Прямоугольник 9"/>
          <p:cNvSpPr/>
          <p:nvPr/>
        </p:nvSpPr>
        <p:spPr>
          <a:xfrm rot="8671213" flipV="1">
            <a:off x="6501063" y="1190178"/>
            <a:ext cx="834393" cy="229170"/>
          </a:xfrm>
          <a:prstGeom prst="rect">
            <a:avLst/>
          </a:prstGeom>
          <a:solidFill>
            <a:srgbClr val="DDD9C3">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rot="13722711" flipV="1">
            <a:off x="9657187" y="1184716"/>
            <a:ext cx="834393" cy="229170"/>
          </a:xfrm>
          <a:prstGeom prst="rect">
            <a:avLst/>
          </a:prstGeom>
          <a:solidFill>
            <a:srgbClr val="DDD9C3">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36514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solidFill>
                  <a:schemeClr val="bg1"/>
                </a:solidFill>
                <a:latin typeface="Segoe Print" panose="02000600000000000000" pitchFamily="2" charset="0"/>
              </a:rPr>
              <a:t>Блокировка сайтов</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7729" y="1628801"/>
            <a:ext cx="4905375" cy="3476625"/>
          </a:xfrm>
        </p:spPr>
      </p:pic>
      <p:sp>
        <p:nvSpPr>
          <p:cNvPr id="5" name="TextBox 4"/>
          <p:cNvSpPr txBox="1"/>
          <p:nvPr/>
        </p:nvSpPr>
        <p:spPr>
          <a:xfrm>
            <a:off x="4475820" y="5157193"/>
            <a:ext cx="3312368" cy="646331"/>
          </a:xfrm>
          <a:prstGeom prst="rect">
            <a:avLst/>
          </a:prstGeom>
          <a:noFill/>
        </p:spPr>
        <p:txBody>
          <a:bodyPr wrap="square" rtlCol="0">
            <a:spAutoFit/>
          </a:bodyPr>
          <a:lstStyle/>
          <a:p>
            <a:r>
              <a:rPr lang="en-US" sz="3600" b="1" dirty="0">
                <a:solidFill>
                  <a:schemeClr val="bg1"/>
                </a:solidFill>
              </a:rPr>
              <a:t>eais.rkn.gov.ru</a:t>
            </a:r>
            <a:endParaRPr lang="ru-RU" sz="3600" b="1" dirty="0">
              <a:solidFill>
                <a:schemeClr val="bg1"/>
              </a:solidFill>
            </a:endParaRPr>
          </a:p>
        </p:txBody>
      </p:sp>
    </p:spTree>
    <p:extLst>
      <p:ext uri="{BB962C8B-B14F-4D97-AF65-F5344CB8AC3E}">
        <p14:creationId xmlns:p14="http://schemas.microsoft.com/office/powerpoint/2010/main" val="1600516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solidFill>
                  <a:schemeClr val="bg1"/>
                </a:solidFill>
                <a:latin typeface="Segoe Print" panose="02000600000000000000" pitchFamily="2" charset="0"/>
              </a:rPr>
              <a:t>Блокировка сайтов</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222" y="1556792"/>
            <a:ext cx="8960995" cy="5040560"/>
          </a:xfrm>
        </p:spPr>
      </p:pic>
    </p:spTree>
    <p:extLst>
      <p:ext uri="{BB962C8B-B14F-4D97-AF65-F5344CB8AC3E}">
        <p14:creationId xmlns:p14="http://schemas.microsoft.com/office/powerpoint/2010/main" val="726156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2922" y="1600201"/>
            <a:ext cx="8046156" cy="4525963"/>
          </a:xfrm>
        </p:spPr>
      </p:pic>
      <p:sp>
        <p:nvSpPr>
          <p:cNvPr id="5" name="Заголовок 1">
            <a:extLst>
              <a:ext uri="{FF2B5EF4-FFF2-40B4-BE49-F238E27FC236}">
                <a16:creationId xmlns:a16="http://schemas.microsoft.com/office/drawing/2014/main" xmlns="" id="{741FCBBF-1AA4-4007-91AE-A15247F0F996}"/>
              </a:ext>
            </a:extLst>
          </p:cNvPr>
          <p:cNvSpPr>
            <a:spLocks noGrp="1"/>
          </p:cNvSpPr>
          <p:nvPr>
            <p:ph type="title"/>
          </p:nvPr>
        </p:nvSpPr>
        <p:spPr>
          <a:xfrm>
            <a:off x="1260166" y="345386"/>
            <a:ext cx="9905998" cy="1478570"/>
          </a:xfrm>
        </p:spPr>
        <p:txBody>
          <a:bodyPr/>
          <a:lstStyle/>
          <a:p>
            <a:pPr algn="ctr"/>
            <a:r>
              <a:rPr lang="ru-RU" sz="4000" dirty="0">
                <a:solidFill>
                  <a:schemeClr val="bg1"/>
                </a:solidFill>
                <a:latin typeface="Segoe Print" panose="02000600000000000000" pitchFamily="2" charset="0"/>
              </a:rPr>
              <a:t>Блокировка сайтов</a:t>
            </a:r>
          </a:p>
        </p:txBody>
      </p:sp>
    </p:spTree>
    <p:extLst>
      <p:ext uri="{BB962C8B-B14F-4D97-AF65-F5344CB8AC3E}">
        <p14:creationId xmlns:p14="http://schemas.microsoft.com/office/powerpoint/2010/main" val="1244620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трелка вправо 23"/>
          <p:cNvSpPr/>
          <p:nvPr/>
        </p:nvSpPr>
        <p:spPr>
          <a:xfrm>
            <a:off x="2135560" y="2429880"/>
            <a:ext cx="5040561" cy="747092"/>
          </a:xfrm>
          <a:prstGeom prst="rightArrow">
            <a:avLst>
              <a:gd name="adj1" fmla="val 100000"/>
              <a:gd name="adj2" fmla="val 28706"/>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Заголовок 1"/>
          <p:cNvSpPr>
            <a:spLocks noGrp="1"/>
          </p:cNvSpPr>
          <p:nvPr>
            <p:ph type="ctrTitle"/>
          </p:nvPr>
        </p:nvSpPr>
        <p:spPr>
          <a:xfrm>
            <a:off x="1847851" y="152636"/>
            <a:ext cx="7632525" cy="828092"/>
          </a:xfrm>
        </p:spPr>
        <p:txBody>
          <a:bodyPr vert="horz" lIns="91440" tIns="45720" rIns="91440" bIns="45720" rtlCol="0" anchor="ctr">
            <a:noAutofit/>
          </a:bodyPr>
          <a:lstStyle/>
          <a:p>
            <a:pPr algn="ctr"/>
            <a:r>
              <a:rPr lang="ru-RU" sz="2200" b="1" dirty="0">
                <a:solidFill>
                  <a:schemeClr val="bg1"/>
                </a:solidFill>
                <a:effectLst>
                  <a:outerShdw blurRad="38100" dist="38100" dir="2700000" algn="tl">
                    <a:srgbClr val="000000">
                      <a:alpha val="43137"/>
                    </a:srgbClr>
                  </a:outerShdw>
                </a:effectLst>
                <a:latin typeface="Segoe Print" panose="02000600000000000000" pitchFamily="2" charset="0"/>
              </a:rPr>
              <a:t>Лига безопасного интернета</a:t>
            </a:r>
            <a:br>
              <a:rPr lang="ru-RU" sz="2200" b="1" dirty="0">
                <a:solidFill>
                  <a:schemeClr val="bg1"/>
                </a:solidFill>
                <a:effectLst>
                  <a:outerShdw blurRad="38100" dist="38100" dir="2700000" algn="tl">
                    <a:srgbClr val="000000">
                      <a:alpha val="43137"/>
                    </a:srgbClr>
                  </a:outerShdw>
                </a:effectLst>
                <a:latin typeface="Segoe Print" panose="02000600000000000000" pitchFamily="2" charset="0"/>
              </a:rPr>
            </a:br>
            <a:r>
              <a:rPr lang="ru-RU" sz="2200" b="1" dirty="0">
                <a:solidFill>
                  <a:schemeClr val="bg1"/>
                </a:solidFill>
                <a:effectLst>
                  <a:outerShdw blurRad="38100" dist="38100" dir="2700000" algn="tl">
                    <a:srgbClr val="000000">
                      <a:alpha val="43137"/>
                    </a:srgbClr>
                  </a:outerShdw>
                </a:effectLst>
                <a:latin typeface="Segoe Print" panose="02000600000000000000" pitchFamily="2" charset="0"/>
              </a:rPr>
              <a:t>Мы делаем интернет чище</a:t>
            </a:r>
          </a:p>
        </p:txBody>
      </p:sp>
      <p:sp>
        <p:nvSpPr>
          <p:cNvPr id="3" name="Номер слайда 2"/>
          <p:cNvSpPr>
            <a:spLocks noGrp="1"/>
          </p:cNvSpPr>
          <p:nvPr>
            <p:ph type="sldNum" sz="quarter" idx="12"/>
          </p:nvPr>
        </p:nvSpPr>
        <p:spPr>
          <a:xfrm>
            <a:off x="9624392" y="6356351"/>
            <a:ext cx="936104" cy="365125"/>
          </a:xfrm>
        </p:spPr>
        <p:txBody>
          <a:bodyPr vert="horz" lIns="91440" tIns="45720" rIns="91440" bIns="45720" rtlCol="0" anchor="ctr"/>
          <a:lstStyle/>
          <a:p>
            <a:endParaRPr lang="ru-RU" sz="2400" b="1" dirty="0">
              <a:solidFill>
                <a:schemeClr val="bg1"/>
              </a:solidFill>
              <a:effectLst>
                <a:outerShdw blurRad="38100" dist="38100" dir="2700000" algn="tl">
                  <a:srgbClr val="000000">
                    <a:alpha val="43137"/>
                  </a:srgbClr>
                </a:outerShdw>
              </a:effectLst>
              <a:latin typeface="Segoe Print" panose="02000600000000000000" pitchFamily="2" charset="0"/>
              <a:ea typeface="+mj-ea"/>
              <a:cs typeface="+mj-cs"/>
            </a:endParaRPr>
          </a:p>
        </p:txBody>
      </p:sp>
      <p:sp>
        <p:nvSpPr>
          <p:cNvPr id="10" name="Подзаголовок 2"/>
          <p:cNvSpPr txBox="1">
            <a:spLocks/>
          </p:cNvSpPr>
          <p:nvPr/>
        </p:nvSpPr>
        <p:spPr>
          <a:xfrm>
            <a:off x="-3312876" y="5554724"/>
            <a:ext cx="2628292" cy="916165"/>
          </a:xfrm>
          <a:prstGeom prst="rect">
            <a:avLst/>
          </a:prstGeom>
          <a:noFill/>
          <a:ln w="285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1800" b="1" dirty="0">
              <a:solidFill>
                <a:schemeClr val="tx2">
                  <a:lumMod val="60000"/>
                  <a:lumOff val="40000"/>
                </a:schemeClr>
              </a:solidFill>
            </a:endParaRPr>
          </a:p>
          <a:p>
            <a:endParaRPr lang="ru-RU" sz="1800" b="1" dirty="0">
              <a:solidFill>
                <a:schemeClr val="tx2">
                  <a:lumMod val="60000"/>
                  <a:lumOff val="40000"/>
                </a:schemeClr>
              </a:solidFill>
            </a:endParaRPr>
          </a:p>
        </p:txBody>
      </p:sp>
      <p:sp>
        <p:nvSpPr>
          <p:cNvPr id="11" name="Подзаголовок 2"/>
          <p:cNvSpPr txBox="1">
            <a:spLocks/>
          </p:cNvSpPr>
          <p:nvPr/>
        </p:nvSpPr>
        <p:spPr>
          <a:xfrm>
            <a:off x="1357958" y="1925701"/>
            <a:ext cx="3549910" cy="522058"/>
          </a:xfrm>
          <a:prstGeom prst="rect">
            <a:avLst/>
          </a:prstGeom>
          <a:noFill/>
          <a:ln w="285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1800" b="1" dirty="0">
              <a:solidFill>
                <a:schemeClr val="tx2">
                  <a:lumMod val="60000"/>
                  <a:lumOff val="40000"/>
                </a:schemeClr>
              </a:solidFill>
            </a:endParaRPr>
          </a:p>
        </p:txBody>
      </p:sp>
      <p:grpSp>
        <p:nvGrpSpPr>
          <p:cNvPr id="15" name="Группа 14"/>
          <p:cNvGrpSpPr/>
          <p:nvPr/>
        </p:nvGrpSpPr>
        <p:grpSpPr>
          <a:xfrm>
            <a:off x="2135561" y="1360492"/>
            <a:ext cx="5040560" cy="826239"/>
            <a:chOff x="3851920" y="2335774"/>
            <a:chExt cx="3564396" cy="826239"/>
          </a:xfrm>
          <a:effectLst>
            <a:glow rad="101600">
              <a:schemeClr val="accent1">
                <a:satMod val="175000"/>
                <a:alpha val="40000"/>
              </a:schemeClr>
            </a:glow>
          </a:effectLst>
        </p:grpSpPr>
        <p:sp>
          <p:nvSpPr>
            <p:cNvPr id="9" name="Стрелка вправо 8"/>
            <p:cNvSpPr/>
            <p:nvPr/>
          </p:nvSpPr>
          <p:spPr>
            <a:xfrm>
              <a:off x="3851920" y="2335774"/>
              <a:ext cx="3564396" cy="826239"/>
            </a:xfrm>
            <a:prstGeom prst="rightArrow">
              <a:avLst>
                <a:gd name="adj1" fmla="val 100000"/>
                <a:gd name="adj2" fmla="val 2977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600">
                <a:solidFill>
                  <a:schemeClr val="bg1"/>
                </a:solidFill>
              </a:endParaRPr>
            </a:p>
          </p:txBody>
        </p:sp>
        <p:sp>
          <p:nvSpPr>
            <p:cNvPr id="8" name="Подзаголовок 2"/>
            <p:cNvSpPr txBox="1">
              <a:spLocks/>
            </p:cNvSpPr>
            <p:nvPr/>
          </p:nvSpPr>
          <p:spPr>
            <a:xfrm>
              <a:off x="4094395" y="2436194"/>
              <a:ext cx="3018486" cy="725819"/>
            </a:xfrm>
            <a:prstGeom prst="rect">
              <a:avLst/>
            </a:prstGeom>
            <a:noFill/>
            <a:ln w="285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1600" b="1" dirty="0">
                  <a:solidFill>
                    <a:schemeClr val="bg1"/>
                  </a:solidFill>
                </a:rPr>
                <a:t>Выявляем и блокируем опасный контент, способствуем поимке киберпреступников </a:t>
              </a:r>
            </a:p>
            <a:p>
              <a:endParaRPr lang="ru-RU" sz="1600" b="1" dirty="0">
                <a:solidFill>
                  <a:schemeClr val="bg1"/>
                </a:solidFill>
              </a:endParaRPr>
            </a:p>
            <a:p>
              <a:endParaRPr lang="ru-RU" sz="1600" b="1" dirty="0">
                <a:solidFill>
                  <a:schemeClr val="bg1"/>
                </a:solidFill>
              </a:endParaRPr>
            </a:p>
          </p:txBody>
        </p:sp>
      </p:grpSp>
      <p:sp>
        <p:nvSpPr>
          <p:cNvPr id="19" name="Подзаголовок 2"/>
          <p:cNvSpPr txBox="1">
            <a:spLocks/>
          </p:cNvSpPr>
          <p:nvPr/>
        </p:nvSpPr>
        <p:spPr>
          <a:xfrm>
            <a:off x="2478455" y="2530301"/>
            <a:ext cx="4306668" cy="764117"/>
          </a:xfrm>
          <a:prstGeom prst="rect">
            <a:avLst/>
          </a:prstGeom>
          <a:noFill/>
          <a:ln w="285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1600" b="1" dirty="0">
                <a:solidFill>
                  <a:schemeClr val="bg1"/>
                </a:solidFill>
              </a:rPr>
              <a:t>Поддерживаем полезные сайты и </a:t>
            </a:r>
            <a:br>
              <a:rPr lang="ru-RU" sz="1600" b="1" dirty="0">
                <a:solidFill>
                  <a:schemeClr val="bg1"/>
                </a:solidFill>
              </a:rPr>
            </a:br>
            <a:r>
              <a:rPr lang="ru-RU" sz="1600" b="1" dirty="0">
                <a:solidFill>
                  <a:schemeClr val="bg1"/>
                </a:solidFill>
              </a:rPr>
              <a:t>способствуем их развитию</a:t>
            </a:r>
          </a:p>
          <a:p>
            <a:pPr algn="l"/>
            <a:endParaRPr lang="ru-RU" sz="1600" b="1" dirty="0">
              <a:solidFill>
                <a:schemeClr val="bg1"/>
              </a:solidFill>
            </a:endParaRPr>
          </a:p>
        </p:txBody>
      </p:sp>
      <p:grpSp>
        <p:nvGrpSpPr>
          <p:cNvPr id="16" name="Группа 15"/>
          <p:cNvGrpSpPr/>
          <p:nvPr/>
        </p:nvGrpSpPr>
        <p:grpSpPr>
          <a:xfrm>
            <a:off x="2135561" y="3508157"/>
            <a:ext cx="5040561" cy="964959"/>
            <a:chOff x="255201" y="4543411"/>
            <a:chExt cx="3564396" cy="964959"/>
          </a:xfrm>
          <a:effectLst>
            <a:glow rad="101600">
              <a:schemeClr val="accent1">
                <a:satMod val="175000"/>
                <a:alpha val="40000"/>
              </a:schemeClr>
            </a:glow>
          </a:effectLst>
        </p:grpSpPr>
        <p:sp>
          <p:nvSpPr>
            <p:cNvPr id="25" name="Стрелка вправо 24"/>
            <p:cNvSpPr/>
            <p:nvPr/>
          </p:nvSpPr>
          <p:spPr>
            <a:xfrm>
              <a:off x="255201" y="4543411"/>
              <a:ext cx="3564396" cy="748936"/>
            </a:xfrm>
            <a:prstGeom prst="rightArrow">
              <a:avLst>
                <a:gd name="adj1" fmla="val 100000"/>
                <a:gd name="adj2" fmla="val 2657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600">
                <a:solidFill>
                  <a:schemeClr val="bg1"/>
                </a:solidFill>
              </a:endParaRPr>
            </a:p>
          </p:txBody>
        </p:sp>
        <p:sp>
          <p:nvSpPr>
            <p:cNvPr id="22" name="Подзаголовок 2"/>
            <p:cNvSpPr txBox="1">
              <a:spLocks/>
            </p:cNvSpPr>
            <p:nvPr/>
          </p:nvSpPr>
          <p:spPr>
            <a:xfrm>
              <a:off x="497677" y="4543411"/>
              <a:ext cx="2500527" cy="964959"/>
            </a:xfrm>
            <a:prstGeom prst="rect">
              <a:avLst/>
            </a:prstGeom>
            <a:noFill/>
            <a:ln w="285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1600" b="1" dirty="0">
                <a:solidFill>
                  <a:schemeClr val="bg1"/>
                </a:solidFill>
              </a:endParaRPr>
            </a:p>
            <a:p>
              <a:pPr algn="l"/>
              <a:r>
                <a:rPr lang="ru-RU" sz="1600" b="1" dirty="0">
                  <a:solidFill>
                    <a:schemeClr val="bg1"/>
                  </a:solidFill>
                </a:rPr>
                <a:t>Представляем Россию в мире</a:t>
              </a:r>
            </a:p>
            <a:p>
              <a:endParaRPr lang="ru-RU" sz="1600" b="1" dirty="0">
                <a:solidFill>
                  <a:schemeClr val="bg1"/>
                </a:solidFill>
              </a:endParaRPr>
            </a:p>
            <a:p>
              <a:endParaRPr lang="ru-RU" sz="1600" b="1" dirty="0">
                <a:solidFill>
                  <a:schemeClr val="bg1"/>
                </a:solidFill>
              </a:endParaRPr>
            </a:p>
          </p:txBody>
        </p:sp>
      </p:grpSp>
      <p:sp>
        <p:nvSpPr>
          <p:cNvPr id="6" name="Скругленный прямоугольник 5"/>
          <p:cNvSpPr/>
          <p:nvPr/>
        </p:nvSpPr>
        <p:spPr>
          <a:xfrm>
            <a:off x="1883534" y="5949014"/>
            <a:ext cx="7380819" cy="458083"/>
          </a:xfrm>
          <a:prstGeom prst="roundRect">
            <a:avLst>
              <a:gd name="adj" fmla="val 0"/>
            </a:avLst>
          </a:prstGeom>
        </p:spPr>
        <p:txBody>
          <a:bodyPr vert="horz" lIns="91440" tIns="45720" rIns="91440" bIns="45720" rtlCol="0" anchor="ctr">
            <a:noAutofit/>
          </a:bodyPr>
          <a:lstStyle/>
          <a:p>
            <a:pPr algn="ctr">
              <a:spcBef>
                <a:spcPct val="0"/>
              </a:spcBef>
            </a:pPr>
            <a:r>
              <a:rPr lang="ru-RU" sz="2200" b="1" dirty="0">
                <a:solidFill>
                  <a:schemeClr val="bg1"/>
                </a:solidFill>
                <a:effectLst>
                  <a:outerShdw blurRad="38100" dist="38100" dir="2700000" algn="tl">
                    <a:srgbClr val="000000">
                      <a:alpha val="43137"/>
                    </a:srgbClr>
                  </a:outerShdw>
                </a:effectLst>
                <a:latin typeface="Segoe Print" panose="02000600000000000000" pitchFamily="2" charset="0"/>
                <a:ea typeface="+mj-ea"/>
                <a:cs typeface="+mj-cs"/>
              </a:rPr>
              <a:t>Подробнее о нас читайте на сайте: </a:t>
            </a:r>
            <a:r>
              <a:rPr lang="en-US" sz="2200" b="1" dirty="0">
                <a:solidFill>
                  <a:schemeClr val="bg1"/>
                </a:solidFill>
                <a:effectLst>
                  <a:outerShdw blurRad="38100" dist="38100" dir="2700000" algn="tl">
                    <a:srgbClr val="000000">
                      <a:alpha val="43137"/>
                    </a:srgbClr>
                  </a:outerShdw>
                </a:effectLst>
                <a:latin typeface="Segoe Print" panose="02000600000000000000" pitchFamily="2" charset="0"/>
                <a:ea typeface="+mj-ea"/>
                <a:cs typeface="+mj-cs"/>
              </a:rPr>
              <a:t>WWW.LIGAINTERNET.RU</a:t>
            </a:r>
            <a:endParaRPr lang="ru-RU" sz="2200" b="1" dirty="0">
              <a:solidFill>
                <a:schemeClr val="bg1"/>
              </a:solidFill>
              <a:effectLst>
                <a:outerShdw blurRad="38100" dist="38100" dir="2700000" algn="tl">
                  <a:srgbClr val="000000">
                    <a:alpha val="43137"/>
                  </a:srgbClr>
                </a:outerShdw>
              </a:effectLst>
              <a:latin typeface="Segoe Print" panose="02000600000000000000" pitchFamily="2" charset="0"/>
              <a:ea typeface="+mj-ea"/>
              <a:cs typeface="+mj-cs"/>
            </a:endParaRPr>
          </a:p>
        </p:txBody>
      </p:sp>
      <p:grpSp>
        <p:nvGrpSpPr>
          <p:cNvPr id="28" name="Группа 27"/>
          <p:cNvGrpSpPr/>
          <p:nvPr/>
        </p:nvGrpSpPr>
        <p:grpSpPr>
          <a:xfrm>
            <a:off x="2135561" y="4588276"/>
            <a:ext cx="5040561" cy="784940"/>
            <a:chOff x="255201" y="4574157"/>
            <a:chExt cx="3564396" cy="966446"/>
          </a:xfrm>
          <a:effectLst>
            <a:glow rad="101600">
              <a:schemeClr val="accent1">
                <a:satMod val="175000"/>
                <a:alpha val="40000"/>
              </a:schemeClr>
            </a:glow>
          </a:effectLst>
        </p:grpSpPr>
        <p:sp>
          <p:nvSpPr>
            <p:cNvPr id="29" name="Стрелка вправо 28"/>
            <p:cNvSpPr/>
            <p:nvPr/>
          </p:nvSpPr>
          <p:spPr>
            <a:xfrm>
              <a:off x="255201" y="4574157"/>
              <a:ext cx="3564396" cy="964960"/>
            </a:xfrm>
            <a:prstGeom prst="rightArrow">
              <a:avLst>
                <a:gd name="adj1" fmla="val 100000"/>
                <a:gd name="adj2" fmla="val 2657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600">
                <a:solidFill>
                  <a:schemeClr val="bg1"/>
                </a:solidFill>
              </a:endParaRPr>
            </a:p>
          </p:txBody>
        </p:sp>
        <p:sp>
          <p:nvSpPr>
            <p:cNvPr id="30" name="Подзаголовок 2"/>
            <p:cNvSpPr txBox="1">
              <a:spLocks/>
            </p:cNvSpPr>
            <p:nvPr/>
          </p:nvSpPr>
          <p:spPr>
            <a:xfrm>
              <a:off x="497677" y="4711024"/>
              <a:ext cx="3017433" cy="829579"/>
            </a:xfrm>
            <a:prstGeom prst="rect">
              <a:avLst/>
            </a:prstGeom>
            <a:noFill/>
            <a:ln w="285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1600" b="1" dirty="0">
                  <a:solidFill>
                    <a:schemeClr val="bg1"/>
                  </a:solidFill>
                </a:rPr>
                <a:t>Разрабатываем и бесплатно внедряем  полезное программное обеспечение</a:t>
              </a:r>
            </a:p>
            <a:p>
              <a:pPr algn="l"/>
              <a:endParaRPr lang="ru-RU" sz="1600" b="1" dirty="0">
                <a:solidFill>
                  <a:schemeClr val="bg1"/>
                </a:solidFill>
              </a:endParaRPr>
            </a:p>
            <a:p>
              <a:pPr algn="l"/>
              <a:endParaRPr lang="ru-RU" sz="1600" b="1" dirty="0">
                <a:solidFill>
                  <a:schemeClr val="bg1"/>
                </a:solidFill>
              </a:endParaRPr>
            </a:p>
          </p:txBody>
        </p:sp>
      </p:grpSp>
      <p:pic>
        <p:nvPicPr>
          <p:cNvPr id="5122" name="Picture 2" descr="C:\Users\Stanislav.Skusov\Desktop\2013-10-15_22083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81397" y="1058282"/>
            <a:ext cx="3111993" cy="4501987"/>
          </a:xfrm>
          <a:prstGeom prst="rect">
            <a:avLst/>
          </a:prstGeom>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
        <p:nvSpPr>
          <p:cNvPr id="20" name="Прямоугольник 19"/>
          <p:cNvSpPr/>
          <p:nvPr/>
        </p:nvSpPr>
        <p:spPr>
          <a:xfrm rot="10559553" flipV="1">
            <a:off x="3942749" y="1202866"/>
            <a:ext cx="834393" cy="229170"/>
          </a:xfrm>
          <a:prstGeom prst="rect">
            <a:avLst/>
          </a:prstGeom>
          <a:solidFill>
            <a:srgbClr val="DDD9C3">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rot="10559553" flipV="1">
            <a:off x="4066488" y="2253547"/>
            <a:ext cx="834393" cy="229170"/>
          </a:xfrm>
          <a:prstGeom prst="rect">
            <a:avLst/>
          </a:prstGeom>
          <a:solidFill>
            <a:srgbClr val="DDD9C3">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rot="10559553" flipV="1">
            <a:off x="4190227" y="3393571"/>
            <a:ext cx="834393" cy="229170"/>
          </a:xfrm>
          <a:prstGeom prst="rect">
            <a:avLst/>
          </a:prstGeom>
          <a:solidFill>
            <a:srgbClr val="DDD9C3">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rot="10559553" flipV="1">
            <a:off x="4328430" y="4441392"/>
            <a:ext cx="834393" cy="229170"/>
          </a:xfrm>
          <a:prstGeom prst="rect">
            <a:avLst/>
          </a:prstGeom>
          <a:solidFill>
            <a:srgbClr val="DDD9C3">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rot="10559553" flipV="1">
            <a:off x="9091320" y="865490"/>
            <a:ext cx="834393" cy="229170"/>
          </a:xfrm>
          <a:prstGeom prst="rect">
            <a:avLst/>
          </a:prstGeom>
          <a:solidFill>
            <a:srgbClr val="DDD9C3">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11260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0C8E5D7E-8671-4E58-BEBA-2667C5A3BC4D}"/>
              </a:ext>
            </a:extLst>
          </p:cNvPr>
          <p:cNvPicPr>
            <a:picLocks noChangeAspect="1"/>
          </p:cNvPicPr>
          <p:nvPr/>
        </p:nvPicPr>
        <p:blipFill rotWithShape="1">
          <a:blip r:embed="rId2"/>
          <a:srcRect t="11601" r="25665" b="18614"/>
          <a:stretch/>
        </p:blipFill>
        <p:spPr>
          <a:xfrm>
            <a:off x="2909825" y="688768"/>
            <a:ext cx="6372349" cy="4785757"/>
          </a:xfrm>
          <a:prstGeom prst="rect">
            <a:avLst/>
          </a:prstGeom>
        </p:spPr>
      </p:pic>
    </p:spTree>
    <p:extLst>
      <p:ext uri="{BB962C8B-B14F-4D97-AF65-F5344CB8AC3E}">
        <p14:creationId xmlns:p14="http://schemas.microsoft.com/office/powerpoint/2010/main" val="77577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27427" y="2816932"/>
            <a:ext cx="8640960" cy="612068"/>
          </a:xfrm>
        </p:spPr>
        <p:txBody>
          <a:bodyPr vert="horz" lIns="91440" tIns="45720" rIns="91440" bIns="45720" rtlCol="0" anchor="ctr">
            <a:noAutofit/>
          </a:bodyPr>
          <a:lstStyle/>
          <a:p>
            <a:r>
              <a:rPr lang="ru-RU" sz="3600" b="1" dirty="0">
                <a:solidFill>
                  <a:schemeClr val="bg1"/>
                </a:solidFill>
                <a:effectLst>
                  <a:outerShdw blurRad="38100" dist="38100" dir="2700000" algn="tl">
                    <a:srgbClr val="000000">
                      <a:alpha val="43137"/>
                    </a:srgbClr>
                  </a:outerShdw>
                </a:effectLst>
                <a:latin typeface="Segoe Print" panose="02000600000000000000" pitchFamily="2" charset="0"/>
              </a:rPr>
              <a:t>Спасибо за внимание!</a:t>
            </a:r>
          </a:p>
        </p:txBody>
      </p:sp>
      <p:sp>
        <p:nvSpPr>
          <p:cNvPr id="3" name="Номер слайда 2"/>
          <p:cNvSpPr>
            <a:spLocks noGrp="1"/>
          </p:cNvSpPr>
          <p:nvPr>
            <p:ph type="sldNum" sz="quarter" idx="12"/>
          </p:nvPr>
        </p:nvSpPr>
        <p:spPr/>
        <p:txBody>
          <a:bodyPr/>
          <a:lstStyle/>
          <a:p>
            <a:fld id="{64C9F197-E0BE-45FC-A5D2-43639B395875}" type="slidenum">
              <a:rPr lang="ru-RU" smtClean="0"/>
              <a:t>38</a:t>
            </a:fld>
            <a:endParaRPr lang="ru-RU"/>
          </a:p>
        </p:txBody>
      </p:sp>
    </p:spTree>
    <p:extLst>
      <p:ext uri="{BB962C8B-B14F-4D97-AF65-F5344CB8AC3E}">
        <p14:creationId xmlns:p14="http://schemas.microsoft.com/office/powerpoint/2010/main" val="366697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8F05C1-44E4-4184-9AC9-CED99E2D29C4}"/>
              </a:ext>
            </a:extLst>
          </p:cNvPr>
          <p:cNvSpPr>
            <a:spLocks noGrp="1"/>
          </p:cNvSpPr>
          <p:nvPr>
            <p:ph type="ctrTitle"/>
          </p:nvPr>
        </p:nvSpPr>
        <p:spPr>
          <a:xfrm>
            <a:off x="2545402" y="0"/>
            <a:ext cx="8791575" cy="1158649"/>
          </a:xfrm>
        </p:spPr>
        <p:txBody>
          <a:bodyPr>
            <a:normAutofit fontScale="90000"/>
          </a:bodyPr>
          <a:lstStyle/>
          <a:p>
            <a:r>
              <a:rPr lang="ru-RU" dirty="0">
                <a:solidFill>
                  <a:schemeClr val="bg1"/>
                </a:solidFill>
                <a:latin typeface="Segoe Print" panose="02000600000000000000" pitchFamily="2" charset="0"/>
              </a:rPr>
              <a:t>ПЕРСОНАЛЬНЫЕ ДАННЫЕ</a:t>
            </a:r>
          </a:p>
        </p:txBody>
      </p:sp>
      <p:sp>
        <p:nvSpPr>
          <p:cNvPr id="3" name="Подзаголовок 2">
            <a:extLst>
              <a:ext uri="{FF2B5EF4-FFF2-40B4-BE49-F238E27FC236}">
                <a16:creationId xmlns:a16="http://schemas.microsoft.com/office/drawing/2014/main" xmlns="" id="{6410CEA0-4C79-4A3A-ADB3-D38110E198BE}"/>
              </a:ext>
            </a:extLst>
          </p:cNvPr>
          <p:cNvSpPr>
            <a:spLocks noGrp="1"/>
          </p:cNvSpPr>
          <p:nvPr>
            <p:ph type="subTitle" idx="1"/>
          </p:nvPr>
        </p:nvSpPr>
        <p:spPr>
          <a:xfrm>
            <a:off x="2078304" y="2387787"/>
            <a:ext cx="3827689" cy="3662032"/>
          </a:xfrm>
        </p:spPr>
        <p:txBody>
          <a:bodyPr>
            <a:normAutofit fontScale="77500" lnSpcReduction="20000"/>
          </a:bodyPr>
          <a:lstStyle/>
          <a:p>
            <a:pPr algn="ctr"/>
            <a:r>
              <a:rPr lang="ru-RU" b="1" u="sng" dirty="0">
                <a:solidFill>
                  <a:srgbClr val="FFFF00"/>
                </a:solidFill>
                <a:latin typeface="Times New Roman" panose="02020603050405020304" pitchFamily="18" charset="0"/>
                <a:cs typeface="Times New Roman" panose="02020603050405020304" pitchFamily="18" charset="0"/>
              </a:rPr>
              <a:t>Специальные</a:t>
            </a:r>
          </a:p>
          <a:p>
            <a:pPr algn="just"/>
            <a:r>
              <a:rPr lang="ru-RU" dirty="0">
                <a:solidFill>
                  <a:srgbClr val="FFFF00"/>
                </a:solidFill>
                <a:latin typeface="Times New Roman" panose="02020603050405020304" pitchFamily="18" charset="0"/>
                <a:cs typeface="Times New Roman" panose="02020603050405020304" pitchFamily="18" charset="0"/>
              </a:rPr>
              <a:t>данные, которые характеризуют наши взгляды, убеждения, мировоззрение, они определяют нашу социальную принадлежность к определенным группам (расовая или национальная принадлежность, политические взгляды, религиозные или философские убеждения, состояние здоровья). </a:t>
            </a:r>
          </a:p>
          <a:p>
            <a:pPr algn="just"/>
            <a:endParaRPr lang="ru-RU" dirty="0">
              <a:solidFill>
                <a:srgbClr val="FFFF00"/>
              </a:solidFill>
              <a:latin typeface="Times New Roman" panose="02020603050405020304" pitchFamily="18" charset="0"/>
              <a:cs typeface="Times New Roman" panose="02020603050405020304" pitchFamily="18" charset="0"/>
            </a:endParaRPr>
          </a:p>
        </p:txBody>
      </p:sp>
      <p:cxnSp>
        <p:nvCxnSpPr>
          <p:cNvPr id="5" name="Прямая со стрелкой 4">
            <a:extLst>
              <a:ext uri="{FF2B5EF4-FFF2-40B4-BE49-F238E27FC236}">
                <a16:creationId xmlns:a16="http://schemas.microsoft.com/office/drawing/2014/main" xmlns="" id="{A38873B4-F513-4BEE-8FB0-3CCCAE9EBD92}"/>
              </a:ext>
            </a:extLst>
          </p:cNvPr>
          <p:cNvCxnSpPr/>
          <p:nvPr/>
        </p:nvCxnSpPr>
        <p:spPr>
          <a:xfrm flipH="1">
            <a:off x="3400425" y="1158649"/>
            <a:ext cx="1551585" cy="1050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Прямая со стрелкой 5">
            <a:extLst>
              <a:ext uri="{FF2B5EF4-FFF2-40B4-BE49-F238E27FC236}">
                <a16:creationId xmlns:a16="http://schemas.microsoft.com/office/drawing/2014/main" xmlns="" id="{46202F4D-D81F-4367-9872-3E3AAD4F385C}"/>
              </a:ext>
            </a:extLst>
          </p:cNvPr>
          <p:cNvCxnSpPr>
            <a:cxnSpLocks/>
          </p:cNvCxnSpPr>
          <p:nvPr/>
        </p:nvCxnSpPr>
        <p:spPr>
          <a:xfrm>
            <a:off x="7647586" y="1158649"/>
            <a:ext cx="1674544" cy="1221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Подзаголовок 2">
            <a:extLst>
              <a:ext uri="{FF2B5EF4-FFF2-40B4-BE49-F238E27FC236}">
                <a16:creationId xmlns:a16="http://schemas.microsoft.com/office/drawing/2014/main" xmlns="" id="{D07E3D27-5E27-4F0C-AEEC-85427F289B84}"/>
              </a:ext>
            </a:extLst>
          </p:cNvPr>
          <p:cNvSpPr txBox="1">
            <a:spLocks/>
          </p:cNvSpPr>
          <p:nvPr/>
        </p:nvSpPr>
        <p:spPr>
          <a:xfrm>
            <a:off x="7408285" y="2387787"/>
            <a:ext cx="3827689" cy="366203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ru-RU" b="1" u="sng" dirty="0">
                <a:solidFill>
                  <a:srgbClr val="FFFF00"/>
                </a:solidFill>
                <a:latin typeface="Times New Roman" panose="02020603050405020304" pitchFamily="18" charset="0"/>
                <a:cs typeface="Times New Roman" panose="02020603050405020304" pitchFamily="18" charset="0"/>
              </a:rPr>
              <a:t>Биометрические </a:t>
            </a:r>
          </a:p>
          <a:p>
            <a:pPr algn="just"/>
            <a:r>
              <a:rPr lang="ru-RU" dirty="0">
                <a:solidFill>
                  <a:srgbClr val="FFFF00"/>
                </a:solidFill>
                <a:latin typeface="Times New Roman" panose="02020603050405020304" pitchFamily="18" charset="0"/>
                <a:cs typeface="Times New Roman" panose="02020603050405020304" pitchFamily="18" charset="0"/>
              </a:rPr>
              <a:t>ДАННЫЕ, которые представляют сведения о наших биологических особенностях. Эти данные уникальны, принадлежат только одному человеку и никогда не повторяются (отпечаток пальца, рисунок радужной оболочки глаза, код ДНК и др.).</a:t>
            </a:r>
          </a:p>
          <a:p>
            <a:pPr algn="just"/>
            <a:r>
              <a:rPr lang="ru-RU" dirty="0">
                <a:solidFill>
                  <a:srgbClr val="FFFF00"/>
                </a:solidFill>
                <a:latin typeface="Times New Roman" panose="02020603050405020304" pitchFamily="18" charset="0"/>
                <a:cs typeface="Times New Roman" panose="02020603050405020304" pitchFamily="18" charset="0"/>
              </a:rPr>
              <a:t> </a:t>
            </a:r>
          </a:p>
          <a:p>
            <a:pPr algn="just"/>
            <a:endParaRPr lang="ru-RU"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48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8F05C1-44E4-4184-9AC9-CED99E2D29C4}"/>
              </a:ext>
            </a:extLst>
          </p:cNvPr>
          <p:cNvSpPr>
            <a:spLocks noGrp="1"/>
          </p:cNvSpPr>
          <p:nvPr>
            <p:ph type="ctrTitle"/>
          </p:nvPr>
        </p:nvSpPr>
        <p:spPr>
          <a:xfrm>
            <a:off x="2471147" y="-195798"/>
            <a:ext cx="8791575" cy="1549585"/>
          </a:xfrm>
        </p:spPr>
        <p:txBody>
          <a:bodyPr/>
          <a:lstStyle/>
          <a:p>
            <a:pPr algn="ctr"/>
            <a:r>
              <a:rPr lang="ru-RU" sz="4800" b="1" dirty="0">
                <a:solidFill>
                  <a:srgbClr val="0070C0"/>
                </a:solidFill>
                <a:latin typeface="Corbel" pitchFamily="34" charset="0"/>
              </a:rPr>
              <a:t>ЧТО ОТНОСИТСЯ К ПЕРСОНАЛЬНЫМ ДАННЫМ?</a:t>
            </a:r>
            <a:endParaRPr lang="ru-RU" dirty="0"/>
          </a:p>
        </p:txBody>
      </p:sp>
      <p:sp>
        <p:nvSpPr>
          <p:cNvPr id="5" name="Прямоугольник 4">
            <a:extLst>
              <a:ext uri="{FF2B5EF4-FFF2-40B4-BE49-F238E27FC236}">
                <a16:creationId xmlns:a16="http://schemas.microsoft.com/office/drawing/2014/main" xmlns="" id="{85A17271-0F3B-43AA-B4AB-64F9F0F6C3ED}"/>
              </a:ext>
            </a:extLst>
          </p:cNvPr>
          <p:cNvSpPr/>
          <p:nvPr/>
        </p:nvSpPr>
        <p:spPr>
          <a:xfrm>
            <a:off x="2166346" y="1353787"/>
            <a:ext cx="9096376" cy="2391424"/>
          </a:xfrm>
          <a:prstGeom prst="rect">
            <a:avLst/>
          </a:prstGeom>
        </p:spPr>
        <p:txBody>
          <a:bodyPr wrap="square">
            <a:spAutoFit/>
          </a:bodyPr>
          <a:lstStyle/>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Регистрационные идентификационные данные</a:t>
            </a:r>
            <a:r>
              <a:rPr lang="ru-RU" dirty="0">
                <a:latin typeface="Times New Roman" panose="02020603050405020304" pitchFamily="18" charset="0"/>
                <a:cs typeface="Times New Roman" panose="02020603050405020304" pitchFamily="18" charset="0"/>
              </a:rPr>
              <a:t> (паспортные данные, пароли, пин-коды);</a:t>
            </a:r>
          </a:p>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Физические характеристики</a:t>
            </a:r>
            <a:r>
              <a:rPr lang="ru-RU" dirty="0">
                <a:latin typeface="Times New Roman" panose="02020603050405020304" pitchFamily="18" charset="0"/>
                <a:cs typeface="Times New Roman" panose="02020603050405020304" pitchFamily="18" charset="0"/>
              </a:rPr>
              <a:t> (внешние данные, биометрические данные, антропометрические данные);</a:t>
            </a:r>
          </a:p>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Пространственная локализация</a:t>
            </a:r>
            <a:r>
              <a:rPr lang="ru-RU" dirty="0">
                <a:latin typeface="Times New Roman" panose="02020603050405020304" pitchFamily="18" charset="0"/>
                <a:cs typeface="Times New Roman" panose="02020603050405020304" pitchFamily="18" charset="0"/>
              </a:rPr>
              <a:t> (местоположение, перемещения);</a:t>
            </a:r>
          </a:p>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Материально-экономическое положение</a:t>
            </a:r>
            <a:r>
              <a:rPr lang="ru-RU" dirty="0">
                <a:latin typeface="Times New Roman" panose="02020603050405020304" pitchFamily="18" charset="0"/>
                <a:cs typeface="Times New Roman" panose="02020603050405020304" pitchFamily="18" charset="0"/>
              </a:rPr>
              <a:t> (имущество, зарплата, накопления);</a:t>
            </a:r>
          </a:p>
          <a:p>
            <a:pPr algn="just">
              <a:lnSpc>
                <a:spcPct val="90000"/>
              </a:lnSpc>
              <a:spcBef>
                <a:spcPct val="50000"/>
              </a:spcBef>
              <a:buClr>
                <a:schemeClr val="tx2"/>
              </a:buClr>
              <a:buSzPct val="70000"/>
              <a:buFont typeface="Wingdings" pitchFamily="2" charset="2"/>
              <a:buNone/>
            </a:pPr>
            <a:endParaRPr lang="ru-RU" dirty="0">
              <a:solidFill>
                <a:schemeClr val="bg1"/>
              </a:solidFill>
              <a:latin typeface="Times New Roman" pitchFamily="18" charset="0"/>
            </a:endParaRPr>
          </a:p>
        </p:txBody>
      </p:sp>
      <p:sp>
        <p:nvSpPr>
          <p:cNvPr id="7" name="Прямоугольник 6">
            <a:extLst>
              <a:ext uri="{FF2B5EF4-FFF2-40B4-BE49-F238E27FC236}">
                <a16:creationId xmlns:a16="http://schemas.microsoft.com/office/drawing/2014/main" xmlns="" id="{F9D2DFD3-0B81-4412-BBBF-7032CDC2393C}"/>
              </a:ext>
            </a:extLst>
          </p:cNvPr>
          <p:cNvSpPr/>
          <p:nvPr/>
        </p:nvSpPr>
        <p:spPr>
          <a:xfrm>
            <a:off x="2166347" y="3327607"/>
            <a:ext cx="8248314" cy="2779222"/>
          </a:xfrm>
          <a:prstGeom prst="rect">
            <a:avLst/>
          </a:prstGeom>
        </p:spPr>
        <p:txBody>
          <a:bodyPr wrap="square">
            <a:spAutoFit/>
          </a:bodyPr>
          <a:lstStyle/>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Официальные статусы</a:t>
            </a:r>
            <a:r>
              <a:rPr lang="ru-RU" dirty="0">
                <a:latin typeface="Times New Roman" panose="02020603050405020304" pitchFamily="18" charset="0"/>
                <a:cs typeface="Times New Roman" panose="02020603050405020304" pitchFamily="18" charset="0"/>
              </a:rPr>
              <a:t> (семейное положение, достижения, награды);</a:t>
            </a:r>
          </a:p>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Профессиональная занятость</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образование;</a:t>
            </a:r>
          </a:p>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Социальные связи (</a:t>
            </a:r>
            <a:r>
              <a:rPr lang="ru-RU" dirty="0">
                <a:latin typeface="Times New Roman" panose="02020603050405020304" pitchFamily="18" charset="0"/>
                <a:cs typeface="Times New Roman" panose="02020603050405020304" pitchFamily="18" charset="0"/>
              </a:rPr>
              <a:t>информация о родственниках, друзьях, знакомых);</a:t>
            </a:r>
          </a:p>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Образ жизни и поведенческие установки</a:t>
            </a:r>
            <a:r>
              <a:rPr lang="ru-RU" dirty="0">
                <a:latin typeface="Times New Roman" panose="02020603050405020304" pitchFamily="18" charset="0"/>
                <a:cs typeface="Times New Roman" panose="02020603050405020304" pitchFamily="18" charset="0"/>
              </a:rPr>
              <a:t> (ценности, интересы, привычки, вкусы);</a:t>
            </a:r>
          </a:p>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Психологические особенности</a:t>
            </a:r>
            <a:r>
              <a:rPr lang="ru-RU" dirty="0">
                <a:latin typeface="Times New Roman" panose="02020603050405020304" pitchFamily="18" charset="0"/>
                <a:cs typeface="Times New Roman" panose="02020603050405020304" pitchFamily="18" charset="0"/>
              </a:rPr>
              <a:t> (черты характера, способности, знания, умения, навыки);</a:t>
            </a:r>
          </a:p>
          <a:p>
            <a:pPr algn="just">
              <a:lnSpc>
                <a:spcPct val="90000"/>
              </a:lnSpc>
              <a:spcBef>
                <a:spcPct val="50000"/>
              </a:spcBef>
              <a:buClr>
                <a:schemeClr val="tx2"/>
              </a:buClr>
              <a:buSzPct val="70000"/>
              <a:buFont typeface="Wingdings" pitchFamily="2" charset="2"/>
              <a:buNone/>
            </a:pPr>
            <a:r>
              <a:rPr lang="ru-RU" b="1" dirty="0">
                <a:latin typeface="Times New Roman" panose="02020603050405020304" pitchFamily="18" charset="0"/>
                <a:cs typeface="Times New Roman" panose="02020603050405020304" pitchFamily="18" charset="0"/>
              </a:rPr>
              <a:t>Хроника личных событий</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165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8F05C1-44E4-4184-9AC9-CED99E2D29C4}"/>
              </a:ext>
            </a:extLst>
          </p:cNvPr>
          <p:cNvSpPr>
            <a:spLocks noGrp="1"/>
          </p:cNvSpPr>
          <p:nvPr>
            <p:ph type="ctrTitle"/>
          </p:nvPr>
        </p:nvSpPr>
        <p:spPr>
          <a:xfrm>
            <a:off x="2113931" y="1773238"/>
            <a:ext cx="8791575" cy="1655762"/>
          </a:xfrm>
        </p:spPr>
        <p:txBody>
          <a:bodyPr/>
          <a:lstStyle/>
          <a:p>
            <a:pPr algn="ctr"/>
            <a:r>
              <a:rPr lang="ru-RU" cap="all" dirty="0">
                <a:solidFill>
                  <a:srgbClr val="C00000"/>
                </a:solidFill>
              </a:rPr>
              <a:t>ТОП-7 САМЫХ ПОПУЛЯРНЫХ АФЕР В ИНТЕРНЕТЕ</a:t>
            </a:r>
            <a:endParaRPr lang="ru-RU" dirty="0"/>
          </a:p>
        </p:txBody>
      </p:sp>
    </p:spTree>
    <p:extLst>
      <p:ext uri="{BB962C8B-B14F-4D97-AF65-F5344CB8AC3E}">
        <p14:creationId xmlns:p14="http://schemas.microsoft.com/office/powerpoint/2010/main" val="192895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3923" y="0"/>
            <a:ext cx="9905998" cy="1478570"/>
          </a:xfrm>
        </p:spPr>
        <p:txBody>
          <a:bodyPr/>
          <a:lstStyle/>
          <a:p>
            <a:pPr algn="ctr"/>
            <a:r>
              <a:rPr lang="ru-RU" b="1" dirty="0" err="1">
                <a:solidFill>
                  <a:srgbClr val="C00000"/>
                </a:solidFill>
              </a:rPr>
              <a:t>Фейковые</a:t>
            </a:r>
            <a:r>
              <a:rPr lang="ru-RU" b="1" dirty="0">
                <a:solidFill>
                  <a:srgbClr val="C00000"/>
                </a:solidFill>
              </a:rPr>
              <a:t> Интернет-магазины</a:t>
            </a:r>
            <a:endParaRPr lang="ru-RU" dirty="0">
              <a:solidFill>
                <a:srgbClr val="C00000"/>
              </a:solidFill>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7277" y="982618"/>
            <a:ext cx="9156978" cy="570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7</a:t>
            </a:fld>
            <a:endParaRPr lang="ru-RU"/>
          </a:p>
        </p:txBody>
      </p:sp>
    </p:spTree>
    <p:extLst>
      <p:ext uri="{BB962C8B-B14F-4D97-AF65-F5344CB8AC3E}">
        <p14:creationId xmlns:p14="http://schemas.microsoft.com/office/powerpoint/2010/main" val="414895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345385"/>
            <a:ext cx="9905998" cy="1478570"/>
          </a:xfrm>
        </p:spPr>
        <p:txBody>
          <a:bodyPr/>
          <a:lstStyle/>
          <a:p>
            <a:pPr algn="ctr"/>
            <a:r>
              <a:rPr lang="ru-RU" b="1" dirty="0" err="1">
                <a:solidFill>
                  <a:srgbClr val="C00000"/>
                </a:solidFill>
              </a:rPr>
              <a:t>Фишинг</a:t>
            </a:r>
            <a:endParaRPr lang="ru-RU" dirty="0">
              <a:solidFill>
                <a:srgbClr val="C00000"/>
              </a:solidFill>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13064" y="2097088"/>
            <a:ext cx="516269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8</a:t>
            </a:fld>
            <a:endParaRPr lang="ru-RU"/>
          </a:p>
        </p:txBody>
      </p:sp>
    </p:spTree>
    <p:extLst>
      <p:ext uri="{BB962C8B-B14F-4D97-AF65-F5344CB8AC3E}">
        <p14:creationId xmlns:p14="http://schemas.microsoft.com/office/powerpoint/2010/main" val="215599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415" y="63336"/>
            <a:ext cx="9905998" cy="1478570"/>
          </a:xfrm>
        </p:spPr>
        <p:txBody>
          <a:bodyPr/>
          <a:lstStyle/>
          <a:p>
            <a:pPr algn="ctr"/>
            <a:r>
              <a:rPr lang="ru-RU" b="1" dirty="0">
                <a:solidFill>
                  <a:srgbClr val="C00000"/>
                </a:solidFill>
              </a:rPr>
              <a:t>Интернет-попрошайничество</a:t>
            </a:r>
            <a:endParaRPr lang="ru-RU" dirty="0">
              <a:solidFill>
                <a:srgbClr val="C00000"/>
              </a:solidFill>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664" y="1268760"/>
            <a:ext cx="5832648" cy="546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64C9F197-E0BE-45FC-A5D2-43639B395875}" type="slidenum">
              <a:rPr lang="ru-RU" smtClean="0"/>
              <a:t>9</a:t>
            </a:fld>
            <a:endParaRPr lang="ru-RU"/>
          </a:p>
        </p:txBody>
      </p:sp>
    </p:spTree>
    <p:extLst>
      <p:ext uri="{BB962C8B-B14F-4D97-AF65-F5344CB8AC3E}">
        <p14:creationId xmlns:p14="http://schemas.microsoft.com/office/powerpoint/2010/main" val="951328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TM04033919[[fn=Контур]]</Template>
  <TotalTime>101</TotalTime>
  <Words>1177</Words>
  <Application>Microsoft Office PowerPoint</Application>
  <PresentationFormat>Произвольный</PresentationFormat>
  <Paragraphs>126</Paragraphs>
  <Slides>38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Контур</vt:lpstr>
      <vt:lpstr>Безопасность в сети Интернет</vt:lpstr>
      <vt:lpstr>ЧТО ТАКОЕ ПЕРСОНАЛЬНЫЕ ДАННЫЕ И КАКИМИ ОНИ БЫВАЮТ? </vt:lpstr>
      <vt:lpstr>Презентация PowerPoint</vt:lpstr>
      <vt:lpstr>ПЕРСОНАЛЬНЫЕ ДАННЫЕ</vt:lpstr>
      <vt:lpstr>ЧТО ОТНОСИТСЯ К ПЕРСОНАЛЬНЫМ ДАННЫМ?</vt:lpstr>
      <vt:lpstr>ТОП-7 САМЫХ ПОПУЛЯРНЫХ АФЕР В ИНТЕРНЕТЕ</vt:lpstr>
      <vt:lpstr>Фейковые Интернет-магазины</vt:lpstr>
      <vt:lpstr>Фишинг</vt:lpstr>
      <vt:lpstr>Интернет-попрошайничество</vt:lpstr>
      <vt:lpstr>Блокировки контента</vt:lpstr>
      <vt:lpstr>Trojan Encoder</vt:lpstr>
      <vt:lpstr>«Похититель соцсетей»</vt:lpstr>
      <vt:lpstr>Нигерийские письма</vt:lpstr>
      <vt:lpstr>Примеры из жизни</vt:lpstr>
      <vt:lpstr>Презентация PowerPoint</vt:lpstr>
      <vt:lpstr>Презентация PowerPoint</vt:lpstr>
      <vt:lpstr>Как защититься?</vt:lpstr>
      <vt:lpstr>Презентация PowerPoint</vt:lpstr>
      <vt:lpstr>Презентация PowerPoint</vt:lpstr>
      <vt:lpstr>Как защититься?</vt:lpstr>
      <vt:lpstr>Презентация PowerPoint</vt:lpstr>
      <vt:lpstr>Презентация PowerPoint</vt:lpstr>
      <vt:lpstr>Как защититься?</vt:lpstr>
      <vt:lpstr>Презентация PowerPoint</vt:lpstr>
      <vt:lpstr>Презентация PowerPoint</vt:lpstr>
      <vt:lpstr>Как защититься?</vt:lpstr>
      <vt:lpstr>Презентация PowerPoint</vt:lpstr>
      <vt:lpstr>Презентация PowerPoint</vt:lpstr>
      <vt:lpstr>Как защититься?</vt:lpstr>
      <vt:lpstr>Презентация PowerPoint</vt:lpstr>
      <vt:lpstr>Запомни простые правила безопасности:</vt:lpstr>
      <vt:lpstr>Хочешь сделать Интернет безопаснее?  Используй специальные инструменты!</vt:lpstr>
      <vt:lpstr>Блокировка сайтов</vt:lpstr>
      <vt:lpstr>Блокировка сайтов</vt:lpstr>
      <vt:lpstr>Блокировка сайтов</vt:lpstr>
      <vt:lpstr>Лига безопасного интернета Мы делаем интернет чище</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в сети Интернет</dc:title>
  <dc:creator>Никита</dc:creator>
  <cp:lastModifiedBy>User</cp:lastModifiedBy>
  <cp:revision>6</cp:revision>
  <dcterms:created xsi:type="dcterms:W3CDTF">2020-10-13T16:34:48Z</dcterms:created>
  <dcterms:modified xsi:type="dcterms:W3CDTF">2020-10-27T09:06:57Z</dcterms:modified>
</cp:coreProperties>
</file>